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7"/>
  </p:notesMasterIdLst>
  <p:handoutMasterIdLst>
    <p:handoutMasterId r:id="rId48"/>
  </p:handoutMasterIdLst>
  <p:sldIdLst>
    <p:sldId id="353" r:id="rId2"/>
    <p:sldId id="356" r:id="rId3"/>
    <p:sldId id="387" r:id="rId4"/>
    <p:sldId id="388" r:id="rId5"/>
    <p:sldId id="390" r:id="rId6"/>
    <p:sldId id="391" r:id="rId7"/>
    <p:sldId id="392" r:id="rId8"/>
    <p:sldId id="389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2" r:id="rId18"/>
    <p:sldId id="401" r:id="rId19"/>
    <p:sldId id="403" r:id="rId20"/>
    <p:sldId id="404" r:id="rId21"/>
    <p:sldId id="405" r:id="rId22"/>
    <p:sldId id="411" r:id="rId23"/>
    <p:sldId id="410" r:id="rId24"/>
    <p:sldId id="409" r:id="rId25"/>
    <p:sldId id="406" r:id="rId26"/>
    <p:sldId id="412" r:id="rId27"/>
    <p:sldId id="413" r:id="rId28"/>
    <p:sldId id="407" r:id="rId29"/>
    <p:sldId id="408" r:id="rId30"/>
    <p:sldId id="415" r:id="rId31"/>
    <p:sldId id="414" r:id="rId32"/>
    <p:sldId id="416" r:id="rId33"/>
    <p:sldId id="417" r:id="rId34"/>
    <p:sldId id="418" r:id="rId35"/>
    <p:sldId id="420" r:id="rId36"/>
    <p:sldId id="421" r:id="rId37"/>
    <p:sldId id="386" r:id="rId38"/>
    <p:sldId id="423" r:id="rId39"/>
    <p:sldId id="425" r:id="rId40"/>
    <p:sldId id="424" r:id="rId41"/>
    <p:sldId id="427" r:id="rId42"/>
    <p:sldId id="426" r:id="rId43"/>
    <p:sldId id="428" r:id="rId44"/>
    <p:sldId id="429" r:id="rId45"/>
    <p:sldId id="430" r:id="rId46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B000472-CAA5-4379-A368-D84E4E6FB97F}">
          <p14:sldIdLst>
            <p14:sldId id="353"/>
          </p14:sldIdLst>
        </p14:section>
        <p14:section name="未命名的章節" id="{209E5639-39EE-4EDA-8E0E-A7BCE8ABB58F}">
          <p14:sldIdLst>
            <p14:sldId id="356"/>
            <p14:sldId id="387"/>
            <p14:sldId id="388"/>
            <p14:sldId id="390"/>
            <p14:sldId id="391"/>
            <p14:sldId id="392"/>
            <p14:sldId id="389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2"/>
            <p14:sldId id="401"/>
            <p14:sldId id="403"/>
            <p14:sldId id="404"/>
            <p14:sldId id="405"/>
            <p14:sldId id="411"/>
            <p14:sldId id="410"/>
            <p14:sldId id="409"/>
            <p14:sldId id="406"/>
            <p14:sldId id="412"/>
            <p14:sldId id="413"/>
            <p14:sldId id="407"/>
            <p14:sldId id="408"/>
            <p14:sldId id="415"/>
            <p14:sldId id="414"/>
            <p14:sldId id="416"/>
            <p14:sldId id="417"/>
            <p14:sldId id="418"/>
            <p14:sldId id="420"/>
            <p14:sldId id="421"/>
            <p14:sldId id="386"/>
            <p14:sldId id="423"/>
            <p14:sldId id="425"/>
            <p14:sldId id="424"/>
            <p14:sldId id="427"/>
            <p14:sldId id="426"/>
            <p14:sldId id="428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8EC"/>
    <a:srgbClr val="0000FF"/>
    <a:srgbClr val="CCCCFF"/>
    <a:srgbClr val="FF3300"/>
    <a:srgbClr val="CC6600"/>
    <a:srgbClr val="66FF33"/>
    <a:srgbClr val="EBEBFF"/>
    <a:srgbClr val="E7E7FF"/>
    <a:srgbClr val="E1E1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9859" autoAdjust="0"/>
  </p:normalViewPr>
  <p:slideViewPr>
    <p:cSldViewPr>
      <p:cViewPr varScale="1">
        <p:scale>
          <a:sx n="78" d="100"/>
          <a:sy n="78" d="100"/>
        </p:scale>
        <p:origin x="10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2017/5/23</a:t>
            </a:fld>
            <a:endParaRPr lang="en-US" altLang="zh-TW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5308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386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35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1698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9272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3273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7826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253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8241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原圖畫法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115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優點是可以在浪費資源前就阻止攻擊。</a:t>
            </a:r>
            <a:endParaRPr lang="en-US" altLang="zh-TW" dirty="0" smtClean="0"/>
          </a:p>
          <a:p>
            <a:r>
              <a:rPr lang="zh-TW" altLang="en-US" dirty="0" smtClean="0"/>
              <a:t>缺點是如果是 </a:t>
            </a:r>
            <a:r>
              <a:rPr lang="en-US" altLang="zh-TW" dirty="0" smtClean="0"/>
              <a:t>DDOS</a:t>
            </a:r>
            <a:r>
              <a:rPr lang="zh-TW" altLang="en-US" dirty="0" smtClean="0"/>
              <a:t> ，</a:t>
            </a:r>
            <a:r>
              <a:rPr lang="en-US" altLang="zh-TW" dirty="0" smtClean="0"/>
              <a:t>attacker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會分散，很難辨認。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2624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0625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5863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9522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6692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8166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6561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2299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837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Queue</a:t>
            </a:r>
            <a:r>
              <a:rPr lang="en-US" altLang="zh-TW" baseline="0" dirty="0" smtClean="0"/>
              <a:t> and modification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106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Queue</a:t>
            </a:r>
            <a:r>
              <a:rPr lang="en-US" altLang="zh-TW" baseline="0" dirty="0" smtClean="0"/>
              <a:t> and modification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525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建立在 </a:t>
            </a:r>
            <a:r>
              <a:rPr lang="en-US" altLang="zh-TW" dirty="0" smtClean="0"/>
              <a:t>destination </a:t>
            </a:r>
            <a:r>
              <a:rPr lang="zh-TW" altLang="en-US" dirty="0" smtClean="0"/>
              <a:t>附近。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789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97442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1251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523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8309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3652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08724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48413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4183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047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期間持續六十秒</a:t>
            </a:r>
            <a:endParaRPr lang="en-US" altLang="zh-TW" dirty="0" smtClean="0"/>
          </a:p>
          <a:p>
            <a:r>
              <a:rPr lang="zh-TW" altLang="en-US" dirty="0" smtClean="0"/>
              <a:t>送請求三十秒</a:t>
            </a:r>
            <a:endParaRPr lang="en-US" altLang="zh-TW" dirty="0" smtClean="0"/>
          </a:p>
          <a:p>
            <a:r>
              <a:rPr lang="en-US" altLang="zh-TW" dirty="0" smtClean="0"/>
              <a:t>Attacker</a:t>
            </a:r>
            <a:r>
              <a:rPr lang="en-US" altLang="zh-TW" baseline="0" dirty="0" smtClean="0"/>
              <a:t> flood link 50 mega bit/ per s</a:t>
            </a:r>
          </a:p>
          <a:p>
            <a:r>
              <a:rPr lang="zh-TW" altLang="en-US" baseline="0" dirty="0" smtClean="0"/>
              <a:t>會增加 </a:t>
            </a:r>
            <a:r>
              <a:rPr lang="en-US" altLang="zh-TW" baseline="0" dirty="0" smtClean="0"/>
              <a:t>attacker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449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Most of the destination-based mechanisms cannot accurately detect and respond to the attack before it reaches the victims and wastes resources on the paths to the victims; hence, they are not capable of detecting and responding to the </a:t>
            </a:r>
            <a:r>
              <a:rPr lang="en-US" altLang="zh-TW" dirty="0" err="1" smtClean="0"/>
              <a:t>DDoS</a:t>
            </a:r>
            <a:r>
              <a:rPr lang="en-US" altLang="zh-TW" dirty="0" smtClean="0"/>
              <a:t> attack traffic properly. Therefore, network-based </a:t>
            </a:r>
            <a:r>
              <a:rPr lang="en-US" altLang="zh-TW" dirty="0" err="1" smtClean="0"/>
              <a:t>DDoS</a:t>
            </a:r>
            <a:r>
              <a:rPr lang="en-US" altLang="zh-TW" dirty="0" smtClean="0"/>
              <a:t> defense mechanisms have been proposed to address this problem and to help both source and destination based mechanisms to carry out their duties more accurately.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71804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2368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數據和想的不一樣</a:t>
            </a:r>
            <a:endParaRPr lang="en-US" altLang="zh-TW" dirty="0" smtClean="0"/>
          </a:p>
          <a:p>
            <a:r>
              <a:rPr lang="zh-TW" altLang="en-US" dirty="0" smtClean="0"/>
              <a:t>因為何不法合法的 </a:t>
            </a:r>
            <a:r>
              <a:rPr lang="en-US" altLang="zh-TW" dirty="0" smtClean="0"/>
              <a:t>message</a:t>
            </a:r>
            <a:r>
              <a:rPr lang="zh-TW" altLang="en-US" dirty="0" smtClean="0"/>
              <a:t> 都會 </a:t>
            </a:r>
            <a:r>
              <a:rPr lang="en-US" altLang="zh-TW" dirty="0" err="1" smtClean="0"/>
              <a:t>enququq</a:t>
            </a:r>
            <a:r>
              <a:rPr lang="en-US" altLang="zh-TW" baseline="0" dirty="0" smtClean="0"/>
              <a:t> 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978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8999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FlowFence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的反應時間</a:t>
            </a:r>
            <a:endParaRPr lang="en-US" altLang="zh-TW" dirty="0" smtClean="0"/>
          </a:p>
          <a:p>
            <a:r>
              <a:rPr lang="zh-TW" altLang="en-US" dirty="0" smtClean="0"/>
              <a:t>如果 </a:t>
            </a:r>
            <a:r>
              <a:rPr lang="en-US" altLang="zh-TW" dirty="0" smtClean="0"/>
              <a:t>detect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response </a:t>
            </a:r>
            <a:r>
              <a:rPr lang="zh-TW" altLang="en-US" dirty="0" smtClean="0"/>
              <a:t>的時間太長， </a:t>
            </a:r>
            <a:r>
              <a:rPr lang="en-US" altLang="zh-TW" dirty="0" smtClean="0"/>
              <a:t>legitimate user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 </a:t>
            </a:r>
            <a:r>
              <a:rPr lang="en-US" altLang="zh-TW" baseline="0" dirty="0" smtClean="0"/>
              <a:t>transaction </a:t>
            </a:r>
            <a:r>
              <a:rPr lang="zh-TW" altLang="en-US" baseline="0" dirty="0" smtClean="0"/>
              <a:t>會 </a:t>
            </a:r>
            <a:r>
              <a:rPr lang="en-US" altLang="zh-TW" baseline="0" dirty="0" smtClean="0"/>
              <a:t>fail.</a:t>
            </a:r>
            <a:r>
              <a:rPr lang="en-US" altLang="zh-TW" dirty="0" smtClean="0"/>
              <a:t> 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51839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83980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128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不用辨認攻擊者是誰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38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不會在 </a:t>
            </a:r>
            <a:r>
              <a:rPr lang="en-US" altLang="zh-TW" dirty="0" smtClean="0"/>
              <a:t>header</a:t>
            </a:r>
            <a:r>
              <a:rPr lang="zh-TW" altLang="en-US" dirty="0" smtClean="0"/>
              <a:t> 增加訊息，不用額外處理。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163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對抗 </a:t>
            </a:r>
            <a:r>
              <a:rPr lang="en-US" altLang="zh-TW" dirty="0" smtClean="0"/>
              <a:t>dos </a:t>
            </a:r>
            <a:r>
              <a:rPr lang="zh-TW" altLang="en-US" dirty="0" smtClean="0"/>
              <a:t>的主要方法是控制 </a:t>
            </a:r>
            <a:r>
              <a:rPr lang="en-US" altLang="zh-TW" dirty="0" smtClean="0"/>
              <a:t>flow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bandwidth</a:t>
            </a:r>
            <a:r>
              <a:rPr lang="zh-TW" altLang="en-US" baseline="0" dirty="0" smtClean="0"/>
              <a:t>。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42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架構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684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2017/5/24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919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2017/5/23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118" y="1052736"/>
            <a:ext cx="8785225" cy="1944687"/>
          </a:xfrm>
        </p:spPr>
        <p:txBody>
          <a:bodyPr/>
          <a:lstStyle/>
          <a:p>
            <a:r>
              <a:rPr lang="en-US" altLang="zh-TW" sz="2800" b="1" i="0" dirty="0" err="1" smtClean="0"/>
              <a:t>FlowFence</a:t>
            </a:r>
            <a:r>
              <a:rPr lang="en-US" altLang="zh-TW" sz="2800" b="1" i="0" dirty="0" smtClean="0"/>
              <a:t>: </a:t>
            </a:r>
            <a:r>
              <a:rPr lang="en-US" altLang="zh-TW" sz="2800" b="1" i="0" dirty="0"/>
              <a:t>A Denial of Service Defense System for Software Defined Networking</a:t>
            </a:r>
            <a:endParaRPr lang="zh-TW" altLang="zh-TW" sz="2800" i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444716" cy="2160588"/>
          </a:xfrm>
        </p:spPr>
        <p:txBody>
          <a:bodyPr/>
          <a:lstStyle/>
          <a:p>
            <a:pPr algn="l"/>
            <a:r>
              <a:rPr lang="en-US" altLang="zh-TW" sz="1800" dirty="0"/>
              <a:t>Author: 	</a:t>
            </a:r>
            <a:r>
              <a:rPr lang="pt-BR" altLang="zh-TW" sz="1800" dirty="0"/>
              <a:t>Piedrahita AFM, Rueda S, Mattos DMF, Duarte OCMB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Publisher/Conference: </a:t>
            </a:r>
            <a:r>
              <a:rPr lang="fr-FR" altLang="zh-TW" sz="1800" dirty="0"/>
              <a:t>Global information infrastructure symposium (GIIS’2015)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</a:t>
            </a:r>
            <a:r>
              <a:rPr lang="en-US" altLang="zh-TW" sz="1800" dirty="0"/>
              <a:t>Cheng-Feng </a:t>
            </a:r>
            <a:r>
              <a:rPr lang="en-US" altLang="zh-TW" sz="1800" dirty="0" err="1"/>
              <a:t>Ke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2017/05/24</a:t>
            </a:r>
            <a:endParaRPr kumimoji="0" lang="en-US" altLang="zh-TW" sz="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5" y="1913617"/>
            <a:ext cx="8063883" cy="4935763"/>
          </a:xfrm>
          <a:prstGeom prst="rect">
            <a:avLst/>
          </a:prstGeom>
        </p:spPr>
      </p:pic>
      <p:sp>
        <p:nvSpPr>
          <p:cNvPr id="19" name="手繪多邊形 18"/>
          <p:cNvSpPr/>
          <p:nvPr/>
        </p:nvSpPr>
        <p:spPr>
          <a:xfrm>
            <a:off x="575556" y="1906714"/>
            <a:ext cx="7919325" cy="4251574"/>
          </a:xfrm>
          <a:custGeom>
            <a:avLst/>
            <a:gdLst>
              <a:gd name="connsiteX0" fmla="*/ 6504802 w 7919325"/>
              <a:gd name="connsiteY0" fmla="*/ 2829321 h 4251574"/>
              <a:gd name="connsiteX1" fmla="*/ 6044940 w 7919325"/>
              <a:gd name="connsiteY1" fmla="*/ 3243367 h 4251574"/>
              <a:gd name="connsiteX2" fmla="*/ 6504802 w 7919325"/>
              <a:gd name="connsiteY2" fmla="*/ 3657413 h 4251574"/>
              <a:gd name="connsiteX3" fmla="*/ 6964664 w 7919325"/>
              <a:gd name="connsiteY3" fmla="*/ 3243367 h 4251574"/>
              <a:gd name="connsiteX4" fmla="*/ 6504802 w 7919325"/>
              <a:gd name="connsiteY4" fmla="*/ 2829321 h 4251574"/>
              <a:gd name="connsiteX5" fmla="*/ 2023774 w 7919325"/>
              <a:gd name="connsiteY5" fmla="*/ 2829321 h 4251574"/>
              <a:gd name="connsiteX6" fmla="*/ 1563912 w 7919325"/>
              <a:gd name="connsiteY6" fmla="*/ 3243367 h 4251574"/>
              <a:gd name="connsiteX7" fmla="*/ 2023774 w 7919325"/>
              <a:gd name="connsiteY7" fmla="*/ 3657413 h 4251574"/>
              <a:gd name="connsiteX8" fmla="*/ 2483636 w 7919325"/>
              <a:gd name="connsiteY8" fmla="*/ 3243367 h 4251574"/>
              <a:gd name="connsiteX9" fmla="*/ 2023774 w 7919325"/>
              <a:gd name="connsiteY9" fmla="*/ 2829321 h 4251574"/>
              <a:gd name="connsiteX10" fmla="*/ 5427131 w 7919325"/>
              <a:gd name="connsiteY10" fmla="*/ 2816563 h 4251574"/>
              <a:gd name="connsiteX11" fmla="*/ 4967269 w 7919325"/>
              <a:gd name="connsiteY11" fmla="*/ 3230609 h 4251574"/>
              <a:gd name="connsiteX12" fmla="*/ 5427131 w 7919325"/>
              <a:gd name="connsiteY12" fmla="*/ 3644655 h 4251574"/>
              <a:gd name="connsiteX13" fmla="*/ 5886993 w 7919325"/>
              <a:gd name="connsiteY13" fmla="*/ 3230609 h 4251574"/>
              <a:gd name="connsiteX14" fmla="*/ 5427131 w 7919325"/>
              <a:gd name="connsiteY14" fmla="*/ 2816563 h 4251574"/>
              <a:gd name="connsiteX15" fmla="*/ 6504802 w 7919325"/>
              <a:gd name="connsiteY15" fmla="*/ 1407068 h 4251574"/>
              <a:gd name="connsiteX16" fmla="*/ 6044940 w 7919325"/>
              <a:gd name="connsiteY16" fmla="*/ 1821114 h 4251574"/>
              <a:gd name="connsiteX17" fmla="*/ 6504802 w 7919325"/>
              <a:gd name="connsiteY17" fmla="*/ 2235160 h 4251574"/>
              <a:gd name="connsiteX18" fmla="*/ 6964664 w 7919325"/>
              <a:gd name="connsiteY18" fmla="*/ 1821114 h 4251574"/>
              <a:gd name="connsiteX19" fmla="*/ 6504802 w 7919325"/>
              <a:gd name="connsiteY19" fmla="*/ 1407068 h 4251574"/>
              <a:gd name="connsiteX20" fmla="*/ 6539561 w 7919325"/>
              <a:gd name="connsiteY20" fmla="*/ 285727 h 4251574"/>
              <a:gd name="connsiteX21" fmla="*/ 6079699 w 7919325"/>
              <a:gd name="connsiteY21" fmla="*/ 699773 h 4251574"/>
              <a:gd name="connsiteX22" fmla="*/ 6539561 w 7919325"/>
              <a:gd name="connsiteY22" fmla="*/ 1113819 h 4251574"/>
              <a:gd name="connsiteX23" fmla="*/ 6999423 w 7919325"/>
              <a:gd name="connsiteY23" fmla="*/ 699773 h 4251574"/>
              <a:gd name="connsiteX24" fmla="*/ 6539561 w 7919325"/>
              <a:gd name="connsiteY24" fmla="*/ 285727 h 4251574"/>
              <a:gd name="connsiteX25" fmla="*/ 2856997 w 7919325"/>
              <a:gd name="connsiteY25" fmla="*/ 285727 h 4251574"/>
              <a:gd name="connsiteX26" fmla="*/ 2397135 w 7919325"/>
              <a:gd name="connsiteY26" fmla="*/ 699773 h 4251574"/>
              <a:gd name="connsiteX27" fmla="*/ 2856997 w 7919325"/>
              <a:gd name="connsiteY27" fmla="*/ 1113819 h 4251574"/>
              <a:gd name="connsiteX28" fmla="*/ 3316859 w 7919325"/>
              <a:gd name="connsiteY28" fmla="*/ 699773 h 4251574"/>
              <a:gd name="connsiteX29" fmla="*/ 2856997 w 7919325"/>
              <a:gd name="connsiteY29" fmla="*/ 285727 h 4251574"/>
              <a:gd name="connsiteX30" fmla="*/ 5280823 w 7919325"/>
              <a:gd name="connsiteY30" fmla="*/ 272684 h 4251574"/>
              <a:gd name="connsiteX31" fmla="*/ 4820961 w 7919325"/>
              <a:gd name="connsiteY31" fmla="*/ 686730 h 4251574"/>
              <a:gd name="connsiteX32" fmla="*/ 5280823 w 7919325"/>
              <a:gd name="connsiteY32" fmla="*/ 1100776 h 4251574"/>
              <a:gd name="connsiteX33" fmla="*/ 5740685 w 7919325"/>
              <a:gd name="connsiteY33" fmla="*/ 686730 h 4251574"/>
              <a:gd name="connsiteX34" fmla="*/ 5280823 w 7919325"/>
              <a:gd name="connsiteY34" fmla="*/ 272684 h 4251574"/>
              <a:gd name="connsiteX35" fmla="*/ 483779 w 7919325"/>
              <a:gd name="connsiteY35" fmla="*/ 272684 h 4251574"/>
              <a:gd name="connsiteX36" fmla="*/ 23917 w 7919325"/>
              <a:gd name="connsiteY36" fmla="*/ 686730 h 4251574"/>
              <a:gd name="connsiteX37" fmla="*/ 483779 w 7919325"/>
              <a:gd name="connsiteY37" fmla="*/ 1100776 h 4251574"/>
              <a:gd name="connsiteX38" fmla="*/ 943641 w 7919325"/>
              <a:gd name="connsiteY38" fmla="*/ 686730 h 4251574"/>
              <a:gd name="connsiteX39" fmla="*/ 483779 w 7919325"/>
              <a:gd name="connsiteY39" fmla="*/ 272684 h 4251574"/>
              <a:gd name="connsiteX40" fmla="*/ 708610 w 7919325"/>
              <a:gd name="connsiteY40" fmla="*/ 0 h 4251574"/>
              <a:gd name="connsiteX41" fmla="*/ 7210715 w 7919325"/>
              <a:gd name="connsiteY41" fmla="*/ 0 h 4251574"/>
              <a:gd name="connsiteX42" fmla="*/ 7919325 w 7919325"/>
              <a:gd name="connsiteY42" fmla="*/ 708610 h 4251574"/>
              <a:gd name="connsiteX43" fmla="*/ 7919325 w 7919325"/>
              <a:gd name="connsiteY43" fmla="*/ 3542964 h 4251574"/>
              <a:gd name="connsiteX44" fmla="*/ 7210715 w 7919325"/>
              <a:gd name="connsiteY44" fmla="*/ 4251574 h 4251574"/>
              <a:gd name="connsiteX45" fmla="*/ 708610 w 7919325"/>
              <a:gd name="connsiteY45" fmla="*/ 4251574 h 4251574"/>
              <a:gd name="connsiteX46" fmla="*/ 0 w 7919325"/>
              <a:gd name="connsiteY46" fmla="*/ 3542964 h 4251574"/>
              <a:gd name="connsiteX47" fmla="*/ 0 w 7919325"/>
              <a:gd name="connsiteY47" fmla="*/ 708610 h 4251574"/>
              <a:gd name="connsiteX48" fmla="*/ 708610 w 7919325"/>
              <a:gd name="connsiteY48" fmla="*/ 0 h 425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919325" h="4251574">
                <a:moveTo>
                  <a:pt x="6504802" y="2829321"/>
                </a:moveTo>
                <a:cubicBezTo>
                  <a:pt x="6250827" y="2829321"/>
                  <a:pt x="6044940" y="3014696"/>
                  <a:pt x="6044940" y="3243367"/>
                </a:cubicBezTo>
                <a:cubicBezTo>
                  <a:pt x="6044940" y="3472038"/>
                  <a:pt x="6250827" y="3657413"/>
                  <a:pt x="6504802" y="3657413"/>
                </a:cubicBezTo>
                <a:cubicBezTo>
                  <a:pt x="6758777" y="3657413"/>
                  <a:pt x="6964664" y="3472038"/>
                  <a:pt x="6964664" y="3243367"/>
                </a:cubicBezTo>
                <a:cubicBezTo>
                  <a:pt x="6964664" y="3014696"/>
                  <a:pt x="6758777" y="2829321"/>
                  <a:pt x="6504802" y="2829321"/>
                </a:cubicBezTo>
                <a:close/>
                <a:moveTo>
                  <a:pt x="2023774" y="2829321"/>
                </a:moveTo>
                <a:cubicBezTo>
                  <a:pt x="1769799" y="2829321"/>
                  <a:pt x="1563912" y="3014696"/>
                  <a:pt x="1563912" y="3243367"/>
                </a:cubicBezTo>
                <a:cubicBezTo>
                  <a:pt x="1563912" y="3472038"/>
                  <a:pt x="1769799" y="3657413"/>
                  <a:pt x="2023774" y="3657413"/>
                </a:cubicBezTo>
                <a:cubicBezTo>
                  <a:pt x="2277749" y="3657413"/>
                  <a:pt x="2483636" y="3472038"/>
                  <a:pt x="2483636" y="3243367"/>
                </a:cubicBezTo>
                <a:cubicBezTo>
                  <a:pt x="2483636" y="3014696"/>
                  <a:pt x="2277749" y="2829321"/>
                  <a:pt x="2023774" y="2829321"/>
                </a:cubicBezTo>
                <a:close/>
                <a:moveTo>
                  <a:pt x="5427131" y="2816563"/>
                </a:moveTo>
                <a:cubicBezTo>
                  <a:pt x="5173156" y="2816563"/>
                  <a:pt x="4967269" y="3001938"/>
                  <a:pt x="4967269" y="3230609"/>
                </a:cubicBezTo>
                <a:cubicBezTo>
                  <a:pt x="4967269" y="3459280"/>
                  <a:pt x="5173156" y="3644655"/>
                  <a:pt x="5427131" y="3644655"/>
                </a:cubicBezTo>
                <a:cubicBezTo>
                  <a:pt x="5681106" y="3644655"/>
                  <a:pt x="5886993" y="3459280"/>
                  <a:pt x="5886993" y="3230609"/>
                </a:cubicBezTo>
                <a:cubicBezTo>
                  <a:pt x="5886993" y="3001938"/>
                  <a:pt x="5681106" y="2816563"/>
                  <a:pt x="5427131" y="2816563"/>
                </a:cubicBezTo>
                <a:close/>
                <a:moveTo>
                  <a:pt x="6504802" y="1407068"/>
                </a:moveTo>
                <a:cubicBezTo>
                  <a:pt x="6250827" y="1407068"/>
                  <a:pt x="6044940" y="1592443"/>
                  <a:pt x="6044940" y="1821114"/>
                </a:cubicBezTo>
                <a:cubicBezTo>
                  <a:pt x="6044940" y="2049785"/>
                  <a:pt x="6250827" y="2235160"/>
                  <a:pt x="6504802" y="2235160"/>
                </a:cubicBezTo>
                <a:cubicBezTo>
                  <a:pt x="6758777" y="2235160"/>
                  <a:pt x="6964664" y="2049785"/>
                  <a:pt x="6964664" y="1821114"/>
                </a:cubicBezTo>
                <a:cubicBezTo>
                  <a:pt x="6964664" y="1592443"/>
                  <a:pt x="6758777" y="1407068"/>
                  <a:pt x="6504802" y="1407068"/>
                </a:cubicBezTo>
                <a:close/>
                <a:moveTo>
                  <a:pt x="6539561" y="285727"/>
                </a:moveTo>
                <a:cubicBezTo>
                  <a:pt x="6285586" y="285727"/>
                  <a:pt x="6079699" y="471102"/>
                  <a:pt x="6079699" y="699773"/>
                </a:cubicBezTo>
                <a:cubicBezTo>
                  <a:pt x="6079699" y="928444"/>
                  <a:pt x="6285586" y="1113819"/>
                  <a:pt x="6539561" y="1113819"/>
                </a:cubicBezTo>
                <a:cubicBezTo>
                  <a:pt x="6793536" y="1113819"/>
                  <a:pt x="6999423" y="928444"/>
                  <a:pt x="6999423" y="699773"/>
                </a:cubicBezTo>
                <a:cubicBezTo>
                  <a:pt x="6999423" y="471102"/>
                  <a:pt x="6793536" y="285727"/>
                  <a:pt x="6539561" y="285727"/>
                </a:cubicBezTo>
                <a:close/>
                <a:moveTo>
                  <a:pt x="2856997" y="285727"/>
                </a:moveTo>
                <a:cubicBezTo>
                  <a:pt x="2603021" y="285727"/>
                  <a:pt x="2397135" y="471102"/>
                  <a:pt x="2397135" y="699773"/>
                </a:cubicBezTo>
                <a:cubicBezTo>
                  <a:pt x="2397135" y="928444"/>
                  <a:pt x="2603021" y="1113819"/>
                  <a:pt x="2856997" y="1113819"/>
                </a:cubicBezTo>
                <a:cubicBezTo>
                  <a:pt x="3110972" y="1113819"/>
                  <a:pt x="3316859" y="928444"/>
                  <a:pt x="3316859" y="699773"/>
                </a:cubicBezTo>
                <a:cubicBezTo>
                  <a:pt x="3316859" y="471102"/>
                  <a:pt x="3110972" y="285727"/>
                  <a:pt x="2856997" y="285727"/>
                </a:cubicBezTo>
                <a:close/>
                <a:moveTo>
                  <a:pt x="5280823" y="272684"/>
                </a:moveTo>
                <a:cubicBezTo>
                  <a:pt x="5026848" y="272684"/>
                  <a:pt x="4820961" y="458059"/>
                  <a:pt x="4820961" y="686730"/>
                </a:cubicBezTo>
                <a:cubicBezTo>
                  <a:pt x="4820961" y="915401"/>
                  <a:pt x="5026848" y="1100776"/>
                  <a:pt x="5280823" y="1100776"/>
                </a:cubicBezTo>
                <a:cubicBezTo>
                  <a:pt x="5534798" y="1100776"/>
                  <a:pt x="5740685" y="915401"/>
                  <a:pt x="5740685" y="686730"/>
                </a:cubicBezTo>
                <a:cubicBezTo>
                  <a:pt x="5740685" y="458059"/>
                  <a:pt x="5534798" y="272684"/>
                  <a:pt x="5280823" y="272684"/>
                </a:cubicBezTo>
                <a:close/>
                <a:moveTo>
                  <a:pt x="483779" y="272684"/>
                </a:moveTo>
                <a:cubicBezTo>
                  <a:pt x="229804" y="272684"/>
                  <a:pt x="23917" y="458059"/>
                  <a:pt x="23917" y="686730"/>
                </a:cubicBezTo>
                <a:cubicBezTo>
                  <a:pt x="23917" y="915401"/>
                  <a:pt x="229804" y="1100776"/>
                  <a:pt x="483779" y="1100776"/>
                </a:cubicBezTo>
                <a:cubicBezTo>
                  <a:pt x="737754" y="1100776"/>
                  <a:pt x="943641" y="915401"/>
                  <a:pt x="943641" y="686730"/>
                </a:cubicBezTo>
                <a:cubicBezTo>
                  <a:pt x="943641" y="458059"/>
                  <a:pt x="737754" y="272684"/>
                  <a:pt x="483779" y="272684"/>
                </a:cubicBezTo>
                <a:close/>
                <a:moveTo>
                  <a:pt x="708610" y="0"/>
                </a:moveTo>
                <a:lnTo>
                  <a:pt x="7210715" y="0"/>
                </a:lnTo>
                <a:cubicBezTo>
                  <a:pt x="7602069" y="0"/>
                  <a:pt x="7919325" y="317256"/>
                  <a:pt x="7919325" y="708610"/>
                </a:cubicBezTo>
                <a:lnTo>
                  <a:pt x="7919325" y="3542964"/>
                </a:lnTo>
                <a:cubicBezTo>
                  <a:pt x="7919325" y="3934318"/>
                  <a:pt x="7602069" y="4251574"/>
                  <a:pt x="7210715" y="4251574"/>
                </a:cubicBezTo>
                <a:lnTo>
                  <a:pt x="708610" y="4251574"/>
                </a:lnTo>
                <a:cubicBezTo>
                  <a:pt x="317256" y="4251574"/>
                  <a:pt x="0" y="3934318"/>
                  <a:pt x="0" y="3542964"/>
                </a:cubicBezTo>
                <a:lnTo>
                  <a:pt x="0" y="708610"/>
                </a:lnTo>
                <a:cubicBezTo>
                  <a:pt x="0" y="317256"/>
                  <a:pt x="317256" y="0"/>
                  <a:pt x="708610" y="0"/>
                </a:cubicBezTo>
                <a:close/>
              </a:path>
            </a:pathLst>
          </a:custGeom>
          <a:solidFill>
            <a:srgbClr val="4048E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內容版面配置區 6"/>
          <p:cNvSpPr>
            <a:spLocks noGrp="1"/>
          </p:cNvSpPr>
          <p:nvPr>
            <p:ph idx="1"/>
          </p:nvPr>
        </p:nvSpPr>
        <p:spPr>
          <a:xfrm>
            <a:off x="627940" y="3421968"/>
            <a:ext cx="5683799" cy="1156816"/>
          </a:xfr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We </a:t>
            </a:r>
            <a:r>
              <a:rPr lang="en-US" altLang="zh-TW" sz="2000" dirty="0"/>
              <a:t>use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MAGI(?)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framework to create a highly controllable and replicable experiments in testbed environments.</a:t>
            </a:r>
          </a:p>
        </p:txBody>
      </p:sp>
    </p:spTree>
    <p:extLst>
      <p:ext uri="{BB962C8B-B14F-4D97-AF65-F5344CB8AC3E}">
        <p14:creationId xmlns:p14="http://schemas.microsoft.com/office/powerpoint/2010/main" val="29736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5" y="1913617"/>
            <a:ext cx="8063883" cy="4935763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1691680" y="1874589"/>
            <a:ext cx="4824536" cy="4251574"/>
          </a:xfrm>
          <a:prstGeom prst="roundRect">
            <a:avLst/>
          </a:prstGeom>
          <a:solidFill>
            <a:srgbClr val="4048E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5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5" y="1913617"/>
            <a:ext cx="8063883" cy="4935763"/>
          </a:xfrm>
          <a:prstGeom prst="rect">
            <a:avLst/>
          </a:prstGeom>
        </p:spPr>
      </p:pic>
      <p:sp>
        <p:nvSpPr>
          <p:cNvPr id="13" name="手繪多邊形 12"/>
          <p:cNvSpPr/>
          <p:nvPr/>
        </p:nvSpPr>
        <p:spPr>
          <a:xfrm>
            <a:off x="649119" y="1913730"/>
            <a:ext cx="7919325" cy="4251574"/>
          </a:xfrm>
          <a:custGeom>
            <a:avLst/>
            <a:gdLst>
              <a:gd name="connsiteX0" fmla="*/ 5327309 w 7919325"/>
              <a:gd name="connsiteY0" fmla="*/ 2708136 h 4251574"/>
              <a:gd name="connsiteX1" fmla="*/ 4823253 w 7919325"/>
              <a:gd name="connsiteY1" fmla="*/ 3212192 h 4251574"/>
              <a:gd name="connsiteX2" fmla="*/ 5327309 w 7919325"/>
              <a:gd name="connsiteY2" fmla="*/ 3716248 h 4251574"/>
              <a:gd name="connsiteX3" fmla="*/ 5831365 w 7919325"/>
              <a:gd name="connsiteY3" fmla="*/ 3212192 h 4251574"/>
              <a:gd name="connsiteX4" fmla="*/ 5327309 w 7919325"/>
              <a:gd name="connsiteY4" fmla="*/ 2708136 h 4251574"/>
              <a:gd name="connsiteX5" fmla="*/ 5327309 w 7919325"/>
              <a:gd name="connsiteY5" fmla="*/ 39028 h 4251574"/>
              <a:gd name="connsiteX6" fmla="*/ 4823253 w 7919325"/>
              <a:gd name="connsiteY6" fmla="*/ 543084 h 4251574"/>
              <a:gd name="connsiteX7" fmla="*/ 5327309 w 7919325"/>
              <a:gd name="connsiteY7" fmla="*/ 1047140 h 4251574"/>
              <a:gd name="connsiteX8" fmla="*/ 5831365 w 7919325"/>
              <a:gd name="connsiteY8" fmla="*/ 543084 h 4251574"/>
              <a:gd name="connsiteX9" fmla="*/ 5327309 w 7919325"/>
              <a:gd name="connsiteY9" fmla="*/ 39028 h 4251574"/>
              <a:gd name="connsiteX10" fmla="*/ 2734426 w 7919325"/>
              <a:gd name="connsiteY10" fmla="*/ 13485 h 4251574"/>
              <a:gd name="connsiteX11" fmla="*/ 2230370 w 7919325"/>
              <a:gd name="connsiteY11" fmla="*/ 517541 h 4251574"/>
              <a:gd name="connsiteX12" fmla="*/ 2734426 w 7919325"/>
              <a:gd name="connsiteY12" fmla="*/ 1021597 h 4251574"/>
              <a:gd name="connsiteX13" fmla="*/ 3238482 w 7919325"/>
              <a:gd name="connsiteY13" fmla="*/ 517541 h 4251574"/>
              <a:gd name="connsiteX14" fmla="*/ 2734426 w 7919325"/>
              <a:gd name="connsiteY14" fmla="*/ 13485 h 4251574"/>
              <a:gd name="connsiteX15" fmla="*/ 708610 w 7919325"/>
              <a:gd name="connsiteY15" fmla="*/ 0 h 4251574"/>
              <a:gd name="connsiteX16" fmla="*/ 7210715 w 7919325"/>
              <a:gd name="connsiteY16" fmla="*/ 0 h 4251574"/>
              <a:gd name="connsiteX17" fmla="*/ 7919325 w 7919325"/>
              <a:gd name="connsiteY17" fmla="*/ 708610 h 4251574"/>
              <a:gd name="connsiteX18" fmla="*/ 7919325 w 7919325"/>
              <a:gd name="connsiteY18" fmla="*/ 3542964 h 4251574"/>
              <a:gd name="connsiteX19" fmla="*/ 7210715 w 7919325"/>
              <a:gd name="connsiteY19" fmla="*/ 4251574 h 4251574"/>
              <a:gd name="connsiteX20" fmla="*/ 708610 w 7919325"/>
              <a:gd name="connsiteY20" fmla="*/ 4251574 h 4251574"/>
              <a:gd name="connsiteX21" fmla="*/ 0 w 7919325"/>
              <a:gd name="connsiteY21" fmla="*/ 3542964 h 4251574"/>
              <a:gd name="connsiteX22" fmla="*/ 0 w 7919325"/>
              <a:gd name="connsiteY22" fmla="*/ 708610 h 4251574"/>
              <a:gd name="connsiteX23" fmla="*/ 708610 w 7919325"/>
              <a:gd name="connsiteY23" fmla="*/ 0 h 425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19325" h="4251574">
                <a:moveTo>
                  <a:pt x="5327309" y="2708136"/>
                </a:moveTo>
                <a:cubicBezTo>
                  <a:pt x="5048927" y="2708136"/>
                  <a:pt x="4823253" y="2933810"/>
                  <a:pt x="4823253" y="3212192"/>
                </a:cubicBezTo>
                <a:cubicBezTo>
                  <a:pt x="4823253" y="3490574"/>
                  <a:pt x="5048927" y="3716248"/>
                  <a:pt x="5327309" y="3716248"/>
                </a:cubicBezTo>
                <a:cubicBezTo>
                  <a:pt x="5605691" y="3716248"/>
                  <a:pt x="5831365" y="3490574"/>
                  <a:pt x="5831365" y="3212192"/>
                </a:cubicBezTo>
                <a:cubicBezTo>
                  <a:pt x="5831365" y="2933810"/>
                  <a:pt x="5605691" y="2708136"/>
                  <a:pt x="5327309" y="2708136"/>
                </a:cubicBezTo>
                <a:close/>
                <a:moveTo>
                  <a:pt x="5327309" y="39028"/>
                </a:moveTo>
                <a:cubicBezTo>
                  <a:pt x="5048927" y="39028"/>
                  <a:pt x="4823253" y="264702"/>
                  <a:pt x="4823253" y="543084"/>
                </a:cubicBezTo>
                <a:cubicBezTo>
                  <a:pt x="4823253" y="821466"/>
                  <a:pt x="5048927" y="1047140"/>
                  <a:pt x="5327309" y="1047140"/>
                </a:cubicBezTo>
                <a:cubicBezTo>
                  <a:pt x="5605691" y="1047140"/>
                  <a:pt x="5831365" y="821466"/>
                  <a:pt x="5831365" y="543084"/>
                </a:cubicBezTo>
                <a:cubicBezTo>
                  <a:pt x="5831365" y="264702"/>
                  <a:pt x="5605691" y="39028"/>
                  <a:pt x="5327309" y="39028"/>
                </a:cubicBezTo>
                <a:close/>
                <a:moveTo>
                  <a:pt x="2734426" y="13485"/>
                </a:moveTo>
                <a:cubicBezTo>
                  <a:pt x="2456044" y="13485"/>
                  <a:pt x="2230370" y="239159"/>
                  <a:pt x="2230370" y="517541"/>
                </a:cubicBezTo>
                <a:cubicBezTo>
                  <a:pt x="2230370" y="795923"/>
                  <a:pt x="2456044" y="1021597"/>
                  <a:pt x="2734426" y="1021597"/>
                </a:cubicBezTo>
                <a:cubicBezTo>
                  <a:pt x="3012808" y="1021597"/>
                  <a:pt x="3238482" y="795923"/>
                  <a:pt x="3238482" y="517541"/>
                </a:cubicBezTo>
                <a:cubicBezTo>
                  <a:pt x="3238482" y="239159"/>
                  <a:pt x="3012808" y="13485"/>
                  <a:pt x="2734426" y="13485"/>
                </a:cubicBezTo>
                <a:close/>
                <a:moveTo>
                  <a:pt x="708610" y="0"/>
                </a:moveTo>
                <a:lnTo>
                  <a:pt x="7210715" y="0"/>
                </a:lnTo>
                <a:cubicBezTo>
                  <a:pt x="7602069" y="0"/>
                  <a:pt x="7919325" y="317256"/>
                  <a:pt x="7919325" y="708610"/>
                </a:cubicBezTo>
                <a:lnTo>
                  <a:pt x="7919325" y="3542964"/>
                </a:lnTo>
                <a:cubicBezTo>
                  <a:pt x="7919325" y="3934318"/>
                  <a:pt x="7602069" y="4251574"/>
                  <a:pt x="7210715" y="4251574"/>
                </a:cubicBezTo>
                <a:lnTo>
                  <a:pt x="708610" y="4251574"/>
                </a:lnTo>
                <a:cubicBezTo>
                  <a:pt x="317256" y="4251574"/>
                  <a:pt x="0" y="3934318"/>
                  <a:pt x="0" y="3542964"/>
                </a:cubicBezTo>
                <a:lnTo>
                  <a:pt x="0" y="708610"/>
                </a:lnTo>
                <a:cubicBezTo>
                  <a:pt x="0" y="317256"/>
                  <a:pt x="317256" y="0"/>
                  <a:pt x="708610" y="0"/>
                </a:cubicBezTo>
                <a:close/>
              </a:path>
            </a:pathLst>
          </a:custGeom>
          <a:solidFill>
            <a:srgbClr val="4048E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863588" y="3479616"/>
            <a:ext cx="4392488" cy="2541672"/>
          </a:xfr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SDN Router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457200" indent="-457200">
              <a:buAutoNum type="arabicPeriod"/>
            </a:pPr>
            <a:r>
              <a:rPr lang="en-US" altLang="zh-TW" sz="2000" dirty="0" err="1" smtClean="0"/>
              <a:t>Openflow</a:t>
            </a:r>
            <a:r>
              <a:rPr lang="en-US" altLang="zh-TW" sz="2000" dirty="0" smtClean="0"/>
              <a:t> protocol</a:t>
            </a:r>
          </a:p>
          <a:p>
            <a:pPr marL="457200" indent="-457200">
              <a:buAutoNum type="arabicPeriod"/>
            </a:pPr>
            <a:r>
              <a:rPr lang="en-US" altLang="zh-TW" sz="2000" dirty="0" smtClean="0"/>
              <a:t>Open </a:t>
            </a:r>
            <a:r>
              <a:rPr lang="en-US" altLang="zh-TW" sz="2000" dirty="0" err="1" smtClean="0"/>
              <a:t>vSwitch</a:t>
            </a:r>
            <a:endParaRPr lang="en-US" altLang="zh-TW" sz="2000" dirty="0" smtClean="0"/>
          </a:p>
          <a:p>
            <a:pPr marL="457200" indent="-457200">
              <a:buAutoNum type="arabicPeriod"/>
            </a:pPr>
            <a:r>
              <a:rPr lang="en-US" altLang="zh-TW" sz="2000" dirty="0"/>
              <a:t>Proactive rule  </a:t>
            </a:r>
            <a:r>
              <a:rPr lang="en-US" altLang="zh-TW" sz="2000" dirty="0" smtClean="0"/>
              <a:t>   (</a:t>
            </a:r>
            <a:r>
              <a:rPr lang="en-US" altLang="zh-TW" sz="2000" dirty="0"/>
              <a:t>supposition)</a:t>
            </a:r>
            <a:endParaRPr lang="en-US" altLang="zh-TW" sz="2000" dirty="0" smtClean="0"/>
          </a:p>
          <a:p>
            <a:pPr marL="457200" indent="-457200">
              <a:buAutoNum type="arabicPeriod"/>
            </a:pPr>
            <a:r>
              <a:rPr lang="en-US" altLang="zh-TW" sz="2000" dirty="0" smtClean="0"/>
              <a:t>Python application</a:t>
            </a:r>
          </a:p>
          <a:p>
            <a:pPr marL="0" indent="0">
              <a:buNone/>
            </a:pPr>
            <a:r>
              <a:rPr lang="en-US" altLang="zh-TW" sz="2000" dirty="0" smtClean="0"/>
              <a:t>(monitor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control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communication)</a:t>
            </a:r>
          </a:p>
        </p:txBody>
      </p:sp>
    </p:spTree>
    <p:extLst>
      <p:ext uri="{BB962C8B-B14F-4D97-AF65-F5344CB8AC3E}">
        <p14:creationId xmlns:p14="http://schemas.microsoft.com/office/powerpoint/2010/main" val="24606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5" y="1913617"/>
            <a:ext cx="8063883" cy="4935763"/>
          </a:xfrm>
          <a:prstGeom prst="rect">
            <a:avLst/>
          </a:prstGeom>
        </p:spPr>
      </p:pic>
      <p:sp>
        <p:nvSpPr>
          <p:cNvPr id="11" name="手繪多邊形 10"/>
          <p:cNvSpPr/>
          <p:nvPr/>
        </p:nvSpPr>
        <p:spPr>
          <a:xfrm>
            <a:off x="612843" y="1874589"/>
            <a:ext cx="7919325" cy="4251574"/>
          </a:xfrm>
          <a:custGeom>
            <a:avLst/>
            <a:gdLst>
              <a:gd name="connsiteX0" fmla="*/ 2014941 w 7919325"/>
              <a:gd name="connsiteY0" fmla="*/ 2862961 h 4251574"/>
              <a:gd name="connsiteX1" fmla="*/ 1330865 w 7919325"/>
              <a:gd name="connsiteY1" fmla="*/ 3547037 h 4251574"/>
              <a:gd name="connsiteX2" fmla="*/ 2014941 w 7919325"/>
              <a:gd name="connsiteY2" fmla="*/ 4231113 h 4251574"/>
              <a:gd name="connsiteX3" fmla="*/ 2699017 w 7919325"/>
              <a:gd name="connsiteY3" fmla="*/ 3547037 h 4251574"/>
              <a:gd name="connsiteX4" fmla="*/ 2014941 w 7919325"/>
              <a:gd name="connsiteY4" fmla="*/ 2862961 h 4251574"/>
              <a:gd name="connsiteX5" fmla="*/ 708610 w 7919325"/>
              <a:gd name="connsiteY5" fmla="*/ 0 h 4251574"/>
              <a:gd name="connsiteX6" fmla="*/ 7210715 w 7919325"/>
              <a:gd name="connsiteY6" fmla="*/ 0 h 4251574"/>
              <a:gd name="connsiteX7" fmla="*/ 7919325 w 7919325"/>
              <a:gd name="connsiteY7" fmla="*/ 708610 h 4251574"/>
              <a:gd name="connsiteX8" fmla="*/ 7919325 w 7919325"/>
              <a:gd name="connsiteY8" fmla="*/ 3542964 h 4251574"/>
              <a:gd name="connsiteX9" fmla="*/ 7210715 w 7919325"/>
              <a:gd name="connsiteY9" fmla="*/ 4251574 h 4251574"/>
              <a:gd name="connsiteX10" fmla="*/ 708610 w 7919325"/>
              <a:gd name="connsiteY10" fmla="*/ 4251574 h 4251574"/>
              <a:gd name="connsiteX11" fmla="*/ 0 w 7919325"/>
              <a:gd name="connsiteY11" fmla="*/ 3542964 h 4251574"/>
              <a:gd name="connsiteX12" fmla="*/ 0 w 7919325"/>
              <a:gd name="connsiteY12" fmla="*/ 708610 h 4251574"/>
              <a:gd name="connsiteX13" fmla="*/ 708610 w 7919325"/>
              <a:gd name="connsiteY13" fmla="*/ 0 h 425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19325" h="4251574">
                <a:moveTo>
                  <a:pt x="2014941" y="2862961"/>
                </a:moveTo>
                <a:cubicBezTo>
                  <a:pt x="1637136" y="2862961"/>
                  <a:pt x="1330865" y="3169232"/>
                  <a:pt x="1330865" y="3547037"/>
                </a:cubicBezTo>
                <a:cubicBezTo>
                  <a:pt x="1330865" y="3924842"/>
                  <a:pt x="1637136" y="4231113"/>
                  <a:pt x="2014941" y="4231113"/>
                </a:cubicBezTo>
                <a:cubicBezTo>
                  <a:pt x="2392746" y="4231113"/>
                  <a:pt x="2699017" y="3924842"/>
                  <a:pt x="2699017" y="3547037"/>
                </a:cubicBezTo>
                <a:cubicBezTo>
                  <a:pt x="2699017" y="3169232"/>
                  <a:pt x="2392746" y="2862961"/>
                  <a:pt x="2014941" y="2862961"/>
                </a:cubicBezTo>
                <a:close/>
                <a:moveTo>
                  <a:pt x="708610" y="0"/>
                </a:moveTo>
                <a:lnTo>
                  <a:pt x="7210715" y="0"/>
                </a:lnTo>
                <a:cubicBezTo>
                  <a:pt x="7602069" y="0"/>
                  <a:pt x="7919325" y="317256"/>
                  <a:pt x="7919325" y="708610"/>
                </a:cubicBezTo>
                <a:lnTo>
                  <a:pt x="7919325" y="3542964"/>
                </a:lnTo>
                <a:cubicBezTo>
                  <a:pt x="7919325" y="3934318"/>
                  <a:pt x="7602069" y="4251574"/>
                  <a:pt x="7210715" y="4251574"/>
                </a:cubicBezTo>
                <a:lnTo>
                  <a:pt x="708610" y="4251574"/>
                </a:lnTo>
                <a:cubicBezTo>
                  <a:pt x="317256" y="4251574"/>
                  <a:pt x="0" y="3934318"/>
                  <a:pt x="0" y="3542964"/>
                </a:cubicBezTo>
                <a:lnTo>
                  <a:pt x="0" y="708610"/>
                </a:lnTo>
                <a:cubicBezTo>
                  <a:pt x="0" y="317256"/>
                  <a:pt x="317256" y="0"/>
                  <a:pt x="708610" y="0"/>
                </a:cubicBezTo>
                <a:close/>
              </a:path>
            </a:pathLst>
          </a:custGeom>
          <a:solidFill>
            <a:srgbClr val="4048E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6"/>
          <p:cNvSpPr>
            <a:spLocks noGrp="1"/>
          </p:cNvSpPr>
          <p:nvPr>
            <p:ph idx="1"/>
          </p:nvPr>
        </p:nvSpPr>
        <p:spPr>
          <a:xfrm>
            <a:off x="3093827" y="1922044"/>
            <a:ext cx="4142469" cy="2407055"/>
          </a:xfr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SDN Controller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457200" indent="-457200">
              <a:buAutoNum type="arabicPeriod"/>
            </a:pPr>
            <a:r>
              <a:rPr lang="en-US" altLang="zh-TW" sz="2000" dirty="0" smtClean="0"/>
              <a:t>POX Controller</a:t>
            </a:r>
          </a:p>
          <a:p>
            <a:pPr marL="457200" indent="-457200">
              <a:buAutoNum type="arabicPeriod"/>
            </a:pPr>
            <a:r>
              <a:rPr lang="en-US" altLang="zh-TW" sz="2000" dirty="0" smtClean="0"/>
              <a:t>SDN application</a:t>
            </a:r>
          </a:p>
          <a:p>
            <a:pPr marL="0" indent="0">
              <a:buNone/>
            </a:pPr>
            <a:r>
              <a:rPr lang="en-US" altLang="zh-TW" sz="2000" dirty="0" smtClean="0"/>
              <a:t>(Calculating Flows Bandwidth)</a:t>
            </a:r>
          </a:p>
          <a:p>
            <a:pPr marL="0" indent="0">
              <a:buNone/>
            </a:pPr>
            <a:r>
              <a:rPr lang="en-US" altLang="zh-TW" sz="2000" dirty="0" smtClean="0"/>
              <a:t>(Northbound interface   (</a:t>
            </a:r>
            <a:r>
              <a:rPr lang="en-US" altLang="zh-TW" sz="2000" dirty="0"/>
              <a:t>supposition)</a:t>
            </a:r>
            <a:r>
              <a:rPr lang="en-US" altLang="zh-TW" sz="2000" dirty="0" smtClean="0"/>
              <a:t>)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9277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5" y="1913617"/>
            <a:ext cx="8063883" cy="4935763"/>
          </a:xfrm>
          <a:prstGeom prst="rect">
            <a:avLst/>
          </a:prstGeom>
        </p:spPr>
      </p:pic>
      <p:sp>
        <p:nvSpPr>
          <p:cNvPr id="11" name="手繪多邊形 10"/>
          <p:cNvSpPr/>
          <p:nvPr/>
        </p:nvSpPr>
        <p:spPr>
          <a:xfrm>
            <a:off x="612843" y="1874589"/>
            <a:ext cx="7919325" cy="4251574"/>
          </a:xfrm>
          <a:custGeom>
            <a:avLst/>
            <a:gdLst>
              <a:gd name="connsiteX0" fmla="*/ 348028 w 7919325"/>
              <a:gd name="connsiteY0" fmla="*/ 193865 h 4251574"/>
              <a:gd name="connsiteX1" fmla="*/ 132000 w 7919325"/>
              <a:gd name="connsiteY1" fmla="*/ 409893 h 4251574"/>
              <a:gd name="connsiteX2" fmla="*/ 132000 w 7919325"/>
              <a:gd name="connsiteY2" fmla="*/ 1273981 h 4251574"/>
              <a:gd name="connsiteX3" fmla="*/ 348028 w 7919325"/>
              <a:gd name="connsiteY3" fmla="*/ 1490009 h 4251574"/>
              <a:gd name="connsiteX4" fmla="*/ 3408360 w 7919325"/>
              <a:gd name="connsiteY4" fmla="*/ 1490009 h 4251574"/>
              <a:gd name="connsiteX5" fmla="*/ 3624388 w 7919325"/>
              <a:gd name="connsiteY5" fmla="*/ 1273981 h 4251574"/>
              <a:gd name="connsiteX6" fmla="*/ 3624388 w 7919325"/>
              <a:gd name="connsiteY6" fmla="*/ 409893 h 4251574"/>
              <a:gd name="connsiteX7" fmla="*/ 3408360 w 7919325"/>
              <a:gd name="connsiteY7" fmla="*/ 193865 h 4251574"/>
              <a:gd name="connsiteX8" fmla="*/ 708610 w 7919325"/>
              <a:gd name="connsiteY8" fmla="*/ 0 h 4251574"/>
              <a:gd name="connsiteX9" fmla="*/ 7210715 w 7919325"/>
              <a:gd name="connsiteY9" fmla="*/ 0 h 4251574"/>
              <a:gd name="connsiteX10" fmla="*/ 7919325 w 7919325"/>
              <a:gd name="connsiteY10" fmla="*/ 708610 h 4251574"/>
              <a:gd name="connsiteX11" fmla="*/ 7919325 w 7919325"/>
              <a:gd name="connsiteY11" fmla="*/ 3542964 h 4251574"/>
              <a:gd name="connsiteX12" fmla="*/ 7210715 w 7919325"/>
              <a:gd name="connsiteY12" fmla="*/ 4251574 h 4251574"/>
              <a:gd name="connsiteX13" fmla="*/ 708610 w 7919325"/>
              <a:gd name="connsiteY13" fmla="*/ 4251574 h 4251574"/>
              <a:gd name="connsiteX14" fmla="*/ 0 w 7919325"/>
              <a:gd name="connsiteY14" fmla="*/ 3542964 h 4251574"/>
              <a:gd name="connsiteX15" fmla="*/ 0 w 7919325"/>
              <a:gd name="connsiteY15" fmla="*/ 708610 h 4251574"/>
              <a:gd name="connsiteX16" fmla="*/ 708610 w 7919325"/>
              <a:gd name="connsiteY16" fmla="*/ 0 h 425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19325" h="4251574">
                <a:moveTo>
                  <a:pt x="348028" y="193865"/>
                </a:moveTo>
                <a:cubicBezTo>
                  <a:pt x="228719" y="193865"/>
                  <a:pt x="132000" y="290584"/>
                  <a:pt x="132000" y="409893"/>
                </a:cubicBezTo>
                <a:lnTo>
                  <a:pt x="132000" y="1273981"/>
                </a:lnTo>
                <a:cubicBezTo>
                  <a:pt x="132000" y="1393290"/>
                  <a:pt x="228719" y="1490009"/>
                  <a:pt x="348028" y="1490009"/>
                </a:cubicBezTo>
                <a:lnTo>
                  <a:pt x="3408360" y="1490009"/>
                </a:lnTo>
                <a:cubicBezTo>
                  <a:pt x="3527669" y="1490009"/>
                  <a:pt x="3624388" y="1393290"/>
                  <a:pt x="3624388" y="1273981"/>
                </a:cubicBezTo>
                <a:lnTo>
                  <a:pt x="3624388" y="409893"/>
                </a:lnTo>
                <a:cubicBezTo>
                  <a:pt x="3624388" y="290584"/>
                  <a:pt x="3527669" y="193865"/>
                  <a:pt x="3408360" y="193865"/>
                </a:cubicBezTo>
                <a:close/>
                <a:moveTo>
                  <a:pt x="708610" y="0"/>
                </a:moveTo>
                <a:lnTo>
                  <a:pt x="7210715" y="0"/>
                </a:lnTo>
                <a:cubicBezTo>
                  <a:pt x="7602069" y="0"/>
                  <a:pt x="7919325" y="317256"/>
                  <a:pt x="7919325" y="708610"/>
                </a:cubicBezTo>
                <a:lnTo>
                  <a:pt x="7919325" y="3542964"/>
                </a:lnTo>
                <a:cubicBezTo>
                  <a:pt x="7919325" y="3934318"/>
                  <a:pt x="7602069" y="4251574"/>
                  <a:pt x="7210715" y="4251574"/>
                </a:cubicBezTo>
                <a:lnTo>
                  <a:pt x="708610" y="4251574"/>
                </a:lnTo>
                <a:cubicBezTo>
                  <a:pt x="317256" y="4251574"/>
                  <a:pt x="0" y="3934318"/>
                  <a:pt x="0" y="3542964"/>
                </a:cubicBezTo>
                <a:lnTo>
                  <a:pt x="0" y="708610"/>
                </a:lnTo>
                <a:cubicBezTo>
                  <a:pt x="0" y="317256"/>
                  <a:pt x="317256" y="0"/>
                  <a:pt x="708610" y="0"/>
                </a:cubicBezTo>
                <a:close/>
              </a:path>
            </a:pathLst>
          </a:custGeom>
          <a:solidFill>
            <a:srgbClr val="4048E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6"/>
          <p:cNvSpPr>
            <a:spLocks noGrp="1"/>
          </p:cNvSpPr>
          <p:nvPr>
            <p:ph idx="1"/>
          </p:nvPr>
        </p:nvSpPr>
        <p:spPr>
          <a:xfrm>
            <a:off x="2293727" y="3825044"/>
            <a:ext cx="5986685" cy="1908212"/>
          </a:xfr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Python application 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457200" indent="-457200">
              <a:buAutoNum type="arabicPeriod"/>
            </a:pPr>
            <a:r>
              <a:rPr lang="en-US" altLang="zh-TW" sz="2000" dirty="0" smtClean="0"/>
              <a:t>Monitors </a:t>
            </a:r>
            <a:r>
              <a:rPr lang="en-US" altLang="zh-TW" sz="2000" dirty="0"/>
              <a:t>interface </a:t>
            </a:r>
            <a:r>
              <a:rPr lang="en-US" altLang="zh-TW" sz="2000" dirty="0" smtClean="0"/>
              <a:t>usage</a:t>
            </a:r>
          </a:p>
          <a:p>
            <a:pPr marL="457200" indent="-457200">
              <a:buAutoNum type="arabicPeriod"/>
            </a:pPr>
            <a:r>
              <a:rPr lang="en-US" altLang="zh-TW" sz="2000" dirty="0"/>
              <a:t>H</a:t>
            </a:r>
            <a:r>
              <a:rPr lang="en-US" altLang="zh-TW" sz="2000" dirty="0" smtClean="0"/>
              <a:t>andles communication </a:t>
            </a:r>
            <a:r>
              <a:rPr lang="en-US" altLang="zh-TW" sz="2000" dirty="0"/>
              <a:t>with the SDN </a:t>
            </a:r>
            <a:r>
              <a:rPr lang="en-US" altLang="zh-TW" sz="2000" dirty="0" smtClean="0"/>
              <a:t>controller.</a:t>
            </a:r>
          </a:p>
          <a:p>
            <a:pPr marL="457200" indent="-457200">
              <a:buAutoNum type="arabicPeriod"/>
            </a:pPr>
            <a:r>
              <a:rPr lang="en-US" altLang="zh-TW" sz="2000" dirty="0"/>
              <a:t>A</a:t>
            </a:r>
            <a:r>
              <a:rPr lang="en-US" altLang="zh-TW" sz="2000" dirty="0" smtClean="0"/>
              <a:t>pplies </a:t>
            </a:r>
            <a:r>
              <a:rPr lang="en-US" altLang="zh-TW" sz="2000" dirty="0"/>
              <a:t>bandwidth control</a:t>
            </a:r>
            <a:r>
              <a:rPr lang="en-US" altLang="zh-TW" sz="2000" dirty="0" smtClean="0"/>
              <a:t>.     (Open </a:t>
            </a:r>
            <a:r>
              <a:rPr lang="en-US" altLang="zh-TW" sz="2000" dirty="0" err="1" smtClean="0"/>
              <a:t>vSwitch</a:t>
            </a:r>
            <a:r>
              <a:rPr lang="en-US" altLang="zh-TW" sz="2000" dirty="0" smtClean="0"/>
              <a:t> </a:t>
            </a:r>
            <a:r>
              <a:rPr lang="en-US" altLang="zh-TW" sz="2000" dirty="0" err="1"/>
              <a:t>A</a:t>
            </a:r>
            <a:r>
              <a:rPr lang="en-US" altLang="zh-TW" sz="2000" dirty="0" err="1" smtClean="0"/>
              <a:t>pi</a:t>
            </a:r>
            <a:r>
              <a:rPr lang="en-US" altLang="zh-TW" sz="2000" dirty="0" smtClean="0"/>
              <a:t>)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1055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Defense Procedure</a:t>
            </a:r>
          </a:p>
        </p:txBody>
      </p:sp>
      <p:pic>
        <p:nvPicPr>
          <p:cNvPr id="8" name="圖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922400"/>
            <a:ext cx="8064000" cy="49356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0000" y="2060848"/>
            <a:ext cx="3347924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192179" y="2694856"/>
            <a:ext cx="1224137" cy="1310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245931" y="4436963"/>
            <a:ext cx="1224137" cy="1310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6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Defense Procedure</a:t>
            </a:r>
          </a:p>
        </p:txBody>
      </p:sp>
      <p:pic>
        <p:nvPicPr>
          <p:cNvPr id="6" name="圖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922400"/>
            <a:ext cx="8064000" cy="49356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74593" y="1908379"/>
            <a:ext cx="2541323" cy="10525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4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Defense Procedure</a:t>
            </a:r>
          </a:p>
        </p:txBody>
      </p:sp>
      <p:pic>
        <p:nvPicPr>
          <p:cNvPr id="3" name="圖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922400"/>
            <a:ext cx="8064000" cy="4935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0000" y="3349974"/>
            <a:ext cx="2303213" cy="65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2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Defense Procedure</a:t>
            </a:r>
          </a:p>
        </p:txBody>
      </p:sp>
      <p:pic>
        <p:nvPicPr>
          <p:cNvPr id="9" name="圖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922400"/>
            <a:ext cx="8064000" cy="49356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7524" y="4761148"/>
            <a:ext cx="1893251" cy="65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0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Defense Procedure   </a:t>
            </a:r>
            <a:r>
              <a:rPr lang="en-US" altLang="zh-TW" sz="2000" dirty="0">
                <a:solidFill>
                  <a:srgbClr val="FF0000"/>
                </a:solidFill>
              </a:rPr>
              <a:t>(origin)</a:t>
            </a:r>
          </a:p>
        </p:txBody>
      </p:sp>
      <p:pic>
        <p:nvPicPr>
          <p:cNvPr id="3" name="圖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922400"/>
            <a:ext cx="8064000" cy="4935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19872" y="5373625"/>
            <a:ext cx="2340259" cy="569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671899" y="4263901"/>
            <a:ext cx="612069" cy="497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987824" y="3766653"/>
            <a:ext cx="467458" cy="497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3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These mechanisms can take place either at the </a:t>
            </a:r>
            <a:r>
              <a:rPr lang="en-US" altLang="zh-TW" sz="2000" dirty="0">
                <a:solidFill>
                  <a:srgbClr val="FF0000"/>
                </a:solidFill>
              </a:rPr>
              <a:t>edge routers </a:t>
            </a:r>
            <a:r>
              <a:rPr lang="en-US" altLang="zh-TW" sz="2000" dirty="0"/>
              <a:t>of the </a:t>
            </a:r>
            <a:r>
              <a:rPr lang="en-US" altLang="zh-TW" sz="2000" dirty="0">
                <a:solidFill>
                  <a:srgbClr val="FF0000"/>
                </a:solidFill>
              </a:rPr>
              <a:t>source’s local network </a:t>
            </a:r>
            <a:r>
              <a:rPr lang="en-US" altLang="zh-TW" sz="2000" dirty="0"/>
              <a:t>or at the </a:t>
            </a:r>
            <a:r>
              <a:rPr lang="en-US" altLang="zh-TW" sz="2000" dirty="0">
                <a:solidFill>
                  <a:srgbClr val="FF0000"/>
                </a:solidFill>
              </a:rPr>
              <a:t>access routers </a:t>
            </a:r>
            <a:r>
              <a:rPr lang="en-US" altLang="zh-TW" sz="2000" dirty="0"/>
              <a:t>of an Autonomous System (AS) that connects to the sources’ edge routers</a:t>
            </a:r>
            <a:endParaRPr lang="zh-TW" altLang="en-US" sz="2000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86024"/>
            <a:ext cx="6923012" cy="4487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矩形 27"/>
          <p:cNvSpPr/>
          <p:nvPr/>
        </p:nvSpPr>
        <p:spPr>
          <a:xfrm>
            <a:off x="1262176" y="3465455"/>
            <a:ext cx="1941672" cy="3276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Defense </a:t>
            </a:r>
            <a:r>
              <a:rPr lang="en-US" altLang="zh-TW" sz="2000" dirty="0" smtClean="0"/>
              <a:t>Procedure 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en-US" altLang="zh-TW" sz="2000" dirty="0">
                <a:solidFill>
                  <a:srgbClr val="FF0000"/>
                </a:solidFill>
              </a:rPr>
              <a:t>supposition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922400"/>
            <a:ext cx="8064000" cy="4935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51820" y="3803384"/>
            <a:ext cx="576473" cy="569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6"/>
          <p:cNvSpPr txBox="1">
            <a:spLocks/>
          </p:cNvSpPr>
          <p:nvPr/>
        </p:nvSpPr>
        <p:spPr bwMode="auto">
          <a:xfrm>
            <a:off x="3815916" y="2024844"/>
            <a:ext cx="5184576" cy="1527095"/>
          </a:xfrm>
          <a:prstGeom prst="rect">
            <a:avLst/>
          </a:prstGeom>
          <a:ln w="76200" cap="flat" cmpd="sng" algn="ctr">
            <a:solidFill>
              <a:schemeClr val="tx1"/>
            </a:solidFill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kern="0" dirty="0"/>
              <a:t>The controller receives congestion notifications and flows statistics, and sends commands </a:t>
            </a:r>
            <a:r>
              <a:rPr lang="en-US" altLang="zh-TW" sz="2000" kern="0" dirty="0">
                <a:solidFill>
                  <a:srgbClr val="FF0000"/>
                </a:solidFill>
              </a:rPr>
              <a:t>to the congested routers to control bandwidth </a:t>
            </a:r>
            <a:r>
              <a:rPr lang="en-US" altLang="zh-TW" sz="2000" kern="0" dirty="0"/>
              <a:t>usage of their flows</a:t>
            </a:r>
            <a:r>
              <a:rPr lang="en-US" altLang="zh-TW" sz="2000" kern="0" dirty="0" smtClean="0"/>
              <a:t>.</a:t>
            </a:r>
            <a:r>
              <a:rPr lang="zh-TW" altLang="en-US" sz="2000" kern="0" dirty="0" smtClean="0"/>
              <a:t>     </a:t>
            </a:r>
            <a:r>
              <a:rPr lang="en-US" altLang="zh-TW" sz="2000" kern="0" dirty="0" smtClean="0"/>
              <a:t>(</a:t>
            </a:r>
            <a:r>
              <a:rPr lang="zh-TW" altLang="en-US" sz="2000" kern="0" dirty="0" smtClean="0"/>
              <a:t>*</a:t>
            </a:r>
            <a:r>
              <a:rPr lang="en-US" altLang="zh-TW" sz="2000" kern="0" dirty="0" smtClean="0"/>
              <a:t>maybe non-</a:t>
            </a:r>
            <a:r>
              <a:rPr lang="en-US" altLang="zh-TW" sz="2000" kern="0" dirty="0" err="1" smtClean="0"/>
              <a:t>OpenFlow</a:t>
            </a:r>
            <a:r>
              <a:rPr lang="en-US" altLang="zh-TW" sz="200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93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019" y="1528721"/>
            <a:ext cx="6553200" cy="4410075"/>
          </a:xfrm>
          <a:prstGeom prst="rect">
            <a:avLst/>
          </a:prstGeom>
        </p:spPr>
      </p:pic>
      <p:sp>
        <p:nvSpPr>
          <p:cNvPr id="8" name="向右箭號圖說文字 7"/>
          <p:cNvSpPr/>
          <p:nvPr/>
        </p:nvSpPr>
        <p:spPr>
          <a:xfrm>
            <a:off x="215516" y="1844824"/>
            <a:ext cx="1836204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Python application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410315" y="2168860"/>
            <a:ext cx="4969997" cy="55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688103" y="4466182"/>
            <a:ext cx="4969997" cy="55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3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019" y="1528721"/>
            <a:ext cx="6553200" cy="4410075"/>
          </a:xfrm>
          <a:prstGeom prst="rect">
            <a:avLst/>
          </a:prstGeom>
        </p:spPr>
      </p:pic>
      <p:sp>
        <p:nvSpPr>
          <p:cNvPr id="8" name="向右箭號圖說文字 7"/>
          <p:cNvSpPr/>
          <p:nvPr/>
        </p:nvSpPr>
        <p:spPr>
          <a:xfrm>
            <a:off x="215516" y="1844824"/>
            <a:ext cx="1836204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Python application</a:t>
            </a:r>
            <a:endParaRPr lang="zh-TW" altLang="en-US" dirty="0"/>
          </a:p>
        </p:txBody>
      </p:sp>
      <p:sp>
        <p:nvSpPr>
          <p:cNvPr id="12" name="向左箭號圖說文字 11"/>
          <p:cNvSpPr/>
          <p:nvPr/>
        </p:nvSpPr>
        <p:spPr>
          <a:xfrm>
            <a:off x="7164288" y="2343579"/>
            <a:ext cx="1836204" cy="468052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Openflow</a:t>
            </a:r>
            <a:endParaRPr lang="en-US" altLang="zh-TW" dirty="0" smtClean="0"/>
          </a:p>
        </p:txBody>
      </p:sp>
      <p:sp>
        <p:nvSpPr>
          <p:cNvPr id="16" name="矩形 15"/>
          <p:cNvSpPr/>
          <p:nvPr/>
        </p:nvSpPr>
        <p:spPr>
          <a:xfrm>
            <a:off x="2410315" y="2168860"/>
            <a:ext cx="4969997" cy="55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688103" y="4466182"/>
            <a:ext cx="4969997" cy="55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8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019" y="1528721"/>
            <a:ext cx="6553200" cy="4410075"/>
          </a:xfrm>
          <a:prstGeom prst="rect">
            <a:avLst/>
          </a:prstGeom>
        </p:spPr>
      </p:pic>
      <p:sp>
        <p:nvSpPr>
          <p:cNvPr id="8" name="向右箭號圖說文字 7"/>
          <p:cNvSpPr/>
          <p:nvPr/>
        </p:nvSpPr>
        <p:spPr>
          <a:xfrm>
            <a:off x="215516" y="1844824"/>
            <a:ext cx="1836204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Python application</a:t>
            </a:r>
            <a:endParaRPr lang="zh-TW" altLang="en-US" dirty="0"/>
          </a:p>
        </p:txBody>
      </p:sp>
      <p:sp>
        <p:nvSpPr>
          <p:cNvPr id="12" name="向左箭號圖說文字 11"/>
          <p:cNvSpPr/>
          <p:nvPr/>
        </p:nvSpPr>
        <p:spPr>
          <a:xfrm>
            <a:off x="7164288" y="2343579"/>
            <a:ext cx="1836204" cy="468052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Openflow</a:t>
            </a:r>
            <a:endParaRPr lang="en-US" altLang="zh-TW" dirty="0" smtClean="0"/>
          </a:p>
        </p:txBody>
      </p:sp>
      <p:sp>
        <p:nvSpPr>
          <p:cNvPr id="15" name="向右箭號圖說文字 14"/>
          <p:cNvSpPr/>
          <p:nvPr/>
        </p:nvSpPr>
        <p:spPr>
          <a:xfrm>
            <a:off x="215516" y="3862892"/>
            <a:ext cx="1836204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Open </a:t>
            </a:r>
            <a:r>
              <a:rPr lang="en-US" altLang="zh-TW" dirty="0" err="1" smtClean="0"/>
              <a:t>vSwitch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410315" y="2168860"/>
            <a:ext cx="4969997" cy="55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688103" y="4466182"/>
            <a:ext cx="4969997" cy="55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019" y="1528721"/>
            <a:ext cx="6553200" cy="4410075"/>
          </a:xfrm>
          <a:prstGeom prst="rect">
            <a:avLst/>
          </a:prstGeom>
        </p:spPr>
      </p:pic>
      <p:sp>
        <p:nvSpPr>
          <p:cNvPr id="8" name="向右箭號圖說文字 7"/>
          <p:cNvSpPr/>
          <p:nvPr/>
        </p:nvSpPr>
        <p:spPr>
          <a:xfrm>
            <a:off x="215516" y="1844824"/>
            <a:ext cx="1836204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Python application</a:t>
            </a:r>
            <a:endParaRPr lang="zh-TW" altLang="en-US" dirty="0"/>
          </a:p>
        </p:txBody>
      </p:sp>
      <p:sp>
        <p:nvSpPr>
          <p:cNvPr id="12" name="向左箭號圖說文字 11"/>
          <p:cNvSpPr/>
          <p:nvPr/>
        </p:nvSpPr>
        <p:spPr>
          <a:xfrm>
            <a:off x="7164288" y="2343579"/>
            <a:ext cx="1836204" cy="468052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Openflow</a:t>
            </a:r>
            <a:endParaRPr lang="en-US" altLang="zh-TW" dirty="0" smtClean="0"/>
          </a:p>
        </p:txBody>
      </p:sp>
      <p:sp>
        <p:nvSpPr>
          <p:cNvPr id="14" name="向左箭號圖說文字 13"/>
          <p:cNvSpPr/>
          <p:nvPr/>
        </p:nvSpPr>
        <p:spPr>
          <a:xfrm>
            <a:off x="7182117" y="4797152"/>
            <a:ext cx="1836204" cy="468052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?</a:t>
            </a:r>
          </a:p>
        </p:txBody>
      </p:sp>
      <p:sp>
        <p:nvSpPr>
          <p:cNvPr id="15" name="向右箭號圖說文字 14"/>
          <p:cNvSpPr/>
          <p:nvPr/>
        </p:nvSpPr>
        <p:spPr>
          <a:xfrm>
            <a:off x="215516" y="3862892"/>
            <a:ext cx="1836204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Open </a:t>
            </a:r>
            <a:r>
              <a:rPr lang="en-US" altLang="zh-TW" dirty="0" err="1" smtClean="0"/>
              <a:t>vSwitch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410315" y="2168860"/>
            <a:ext cx="4969997" cy="55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688103" y="4466182"/>
            <a:ext cx="4969997" cy="55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8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(Architecture)</a:t>
            </a:r>
          </a:p>
          <a:p>
            <a:pPr marL="0" indent="0">
              <a:buNone/>
            </a:pPr>
            <a:r>
              <a:rPr lang="en-US" altLang="zh-TW" sz="2000" dirty="0" smtClean="0"/>
              <a:t>Open </a:t>
            </a:r>
            <a:r>
              <a:rPr lang="en-US" altLang="zh-TW" sz="2000" dirty="0" err="1"/>
              <a:t>vSwitch</a:t>
            </a:r>
            <a:r>
              <a:rPr lang="en-US" altLang="zh-TW" sz="2000" dirty="0"/>
              <a:t> supports the </a:t>
            </a:r>
            <a:r>
              <a:rPr lang="en-US" altLang="zh-TW" sz="2000" dirty="0" err="1"/>
              <a:t>OpenFlow</a:t>
            </a:r>
            <a:r>
              <a:rPr lang="en-US" altLang="zh-TW" sz="2000" dirty="0"/>
              <a:t> protocol and provides mechanisms for </a:t>
            </a:r>
            <a:r>
              <a:rPr lang="en-US" altLang="zh-TW" sz="2000" dirty="0">
                <a:solidFill>
                  <a:srgbClr val="FF0000"/>
                </a:solidFill>
              </a:rPr>
              <a:t>queue management and bandwidth control</a:t>
            </a:r>
            <a:r>
              <a:rPr lang="en-US" altLang="zh-TW" sz="2000" dirty="0" smtClean="0"/>
              <a:t>.   (p.4)</a:t>
            </a:r>
          </a:p>
        </p:txBody>
      </p:sp>
    </p:spTree>
    <p:extLst>
      <p:ext uri="{BB962C8B-B14F-4D97-AF65-F5344CB8AC3E}">
        <p14:creationId xmlns:p14="http://schemas.microsoft.com/office/powerpoint/2010/main" val="42458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(Architecture)</a:t>
            </a:r>
          </a:p>
          <a:p>
            <a:pPr marL="0" indent="0">
              <a:buNone/>
            </a:pPr>
            <a:r>
              <a:rPr lang="en-US" altLang="zh-TW" sz="2000" dirty="0" smtClean="0"/>
              <a:t>Open </a:t>
            </a:r>
            <a:r>
              <a:rPr lang="en-US" altLang="zh-TW" sz="2000" dirty="0" err="1"/>
              <a:t>vSwitch</a:t>
            </a:r>
            <a:r>
              <a:rPr lang="en-US" altLang="zh-TW" sz="2000" dirty="0"/>
              <a:t> supports the </a:t>
            </a:r>
            <a:r>
              <a:rPr lang="en-US" altLang="zh-TW" sz="2000" dirty="0" err="1"/>
              <a:t>OpenFlow</a:t>
            </a:r>
            <a:r>
              <a:rPr lang="en-US" altLang="zh-TW" sz="2000" dirty="0"/>
              <a:t> protocol and provides mechanisms for </a:t>
            </a:r>
            <a:r>
              <a:rPr lang="en-US" altLang="zh-TW" sz="2000" dirty="0">
                <a:solidFill>
                  <a:srgbClr val="FF0000"/>
                </a:solidFill>
              </a:rPr>
              <a:t>queue management and bandwidth control</a:t>
            </a:r>
            <a:r>
              <a:rPr lang="en-US" altLang="zh-TW" sz="2000" dirty="0" smtClean="0"/>
              <a:t>.   (p.4)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(SDN application algorithm)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Once flows have been classified, the controller sends to the router a command to create one queue for each classified flow, and assigns independent bandwidths to each queue, </a:t>
            </a:r>
            <a:r>
              <a:rPr lang="en-US" altLang="zh-TW" sz="2000" dirty="0">
                <a:solidFill>
                  <a:srgbClr val="FF0000"/>
                </a:solidFill>
              </a:rPr>
              <a:t>as bandwidth control is applied through queues</a:t>
            </a:r>
            <a:r>
              <a:rPr lang="en-US" altLang="zh-TW" sz="2000" dirty="0" smtClean="0">
                <a:solidFill>
                  <a:srgbClr val="FF0000"/>
                </a:solidFill>
              </a:rPr>
              <a:t>. </a:t>
            </a:r>
            <a:r>
              <a:rPr lang="en-US" altLang="zh-TW" sz="2000" dirty="0" smtClean="0"/>
              <a:t>   (p.4)</a:t>
            </a:r>
          </a:p>
        </p:txBody>
      </p:sp>
    </p:spTree>
    <p:extLst>
      <p:ext uri="{BB962C8B-B14F-4D97-AF65-F5344CB8AC3E}">
        <p14:creationId xmlns:p14="http://schemas.microsoft.com/office/powerpoint/2010/main" val="10526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(Architecture)</a:t>
            </a:r>
          </a:p>
          <a:p>
            <a:pPr marL="0" indent="0">
              <a:buNone/>
            </a:pPr>
            <a:r>
              <a:rPr lang="en-US" altLang="zh-TW" sz="2000" dirty="0" smtClean="0"/>
              <a:t>Open </a:t>
            </a:r>
            <a:r>
              <a:rPr lang="en-US" altLang="zh-TW" sz="2000" dirty="0" err="1"/>
              <a:t>vSwitch</a:t>
            </a:r>
            <a:r>
              <a:rPr lang="en-US" altLang="zh-TW" sz="2000" dirty="0"/>
              <a:t> supports the </a:t>
            </a:r>
            <a:r>
              <a:rPr lang="en-US" altLang="zh-TW" sz="2000" dirty="0" err="1"/>
              <a:t>OpenFlow</a:t>
            </a:r>
            <a:r>
              <a:rPr lang="en-US" altLang="zh-TW" sz="2000" dirty="0"/>
              <a:t> protocol and provides mechanisms for </a:t>
            </a:r>
            <a:r>
              <a:rPr lang="en-US" altLang="zh-TW" sz="2000" dirty="0">
                <a:solidFill>
                  <a:srgbClr val="FF0000"/>
                </a:solidFill>
              </a:rPr>
              <a:t>queue management and bandwidth control</a:t>
            </a:r>
            <a:r>
              <a:rPr lang="en-US" altLang="zh-TW" sz="2000" dirty="0" smtClean="0"/>
              <a:t>.   (p.4)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(SDN application algorithm)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Once flows have been classified, the controller sends to the router a command to create one queue for each classified flow, and assigns independent bandwidths to each queue, </a:t>
            </a:r>
            <a:r>
              <a:rPr lang="en-US" altLang="zh-TW" sz="2000" dirty="0">
                <a:solidFill>
                  <a:srgbClr val="FF0000"/>
                </a:solidFill>
              </a:rPr>
              <a:t>as bandwidth control is applied through queues</a:t>
            </a:r>
            <a:r>
              <a:rPr lang="en-US" altLang="zh-TW" sz="2000" dirty="0" smtClean="0">
                <a:solidFill>
                  <a:srgbClr val="FF0000"/>
                </a:solidFill>
              </a:rPr>
              <a:t>. </a:t>
            </a:r>
            <a:r>
              <a:rPr lang="en-US" altLang="zh-TW" sz="2000" dirty="0" smtClean="0"/>
              <a:t>   (p.4)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(</a:t>
            </a:r>
            <a:r>
              <a:rPr lang="en-US" altLang="zh-TW" sz="2000" dirty="0" err="1" smtClean="0"/>
              <a:t>wikipedia</a:t>
            </a:r>
            <a:r>
              <a:rPr lang="en-US" altLang="zh-TW" sz="2000" dirty="0" smtClean="0"/>
              <a:t>)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 Active </a:t>
            </a:r>
            <a:r>
              <a:rPr lang="en-US" altLang="zh-TW" sz="2000" dirty="0"/>
              <a:t>queue </a:t>
            </a:r>
            <a:r>
              <a:rPr lang="en-US" altLang="zh-TW" sz="2000" dirty="0" smtClean="0"/>
              <a:t>management</a:t>
            </a:r>
          </a:p>
          <a:p>
            <a:pPr marL="0" indent="0">
              <a:buNone/>
            </a:pPr>
            <a:r>
              <a:rPr lang="en-US" altLang="zh-TW" sz="2000" dirty="0"/>
              <a:t>Drop-tail queues have a tendency to </a:t>
            </a:r>
            <a:r>
              <a:rPr lang="en-US" altLang="zh-TW" sz="2000" dirty="0" err="1">
                <a:solidFill>
                  <a:srgbClr val="FF0000"/>
                </a:solidFill>
              </a:rPr>
              <a:t>penalise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err="1">
                <a:solidFill>
                  <a:srgbClr val="FF0000"/>
                </a:solidFill>
              </a:rPr>
              <a:t>bursty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flows</a:t>
            </a:r>
            <a:r>
              <a:rPr lang="en-US" altLang="zh-TW" sz="2000" dirty="0" smtClean="0"/>
              <a:t>.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0768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019" y="1528721"/>
            <a:ext cx="6553200" cy="4410075"/>
          </a:xfrm>
          <a:prstGeom prst="rect">
            <a:avLst/>
          </a:prstGeom>
        </p:spPr>
      </p:pic>
      <p:sp>
        <p:nvSpPr>
          <p:cNvPr id="8" name="向右箭號圖說文字 7"/>
          <p:cNvSpPr/>
          <p:nvPr/>
        </p:nvSpPr>
        <p:spPr>
          <a:xfrm>
            <a:off x="215516" y="1844824"/>
            <a:ext cx="1836204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Python application</a:t>
            </a:r>
            <a:endParaRPr lang="zh-TW" altLang="en-US" dirty="0"/>
          </a:p>
        </p:txBody>
      </p:sp>
      <p:sp>
        <p:nvSpPr>
          <p:cNvPr id="12" name="向左箭號圖說文字 11"/>
          <p:cNvSpPr/>
          <p:nvPr/>
        </p:nvSpPr>
        <p:spPr>
          <a:xfrm>
            <a:off x="7164288" y="2343579"/>
            <a:ext cx="1836204" cy="468052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Openflow</a:t>
            </a:r>
            <a:endParaRPr lang="en-US" altLang="zh-TW" dirty="0" smtClean="0"/>
          </a:p>
        </p:txBody>
      </p:sp>
      <p:sp>
        <p:nvSpPr>
          <p:cNvPr id="14" name="向左箭號圖說文字 13"/>
          <p:cNvSpPr/>
          <p:nvPr/>
        </p:nvSpPr>
        <p:spPr>
          <a:xfrm>
            <a:off x="7182117" y="4638507"/>
            <a:ext cx="1836204" cy="626697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Open </a:t>
            </a:r>
            <a:r>
              <a:rPr lang="en-US" altLang="zh-TW" dirty="0" err="1">
                <a:solidFill>
                  <a:srgbClr val="FF0000"/>
                </a:solidFill>
              </a:rPr>
              <a:t>vSwitch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向右箭號圖說文字 14"/>
          <p:cNvSpPr/>
          <p:nvPr/>
        </p:nvSpPr>
        <p:spPr>
          <a:xfrm>
            <a:off x="215516" y="3862892"/>
            <a:ext cx="1836204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Open </a:t>
            </a:r>
            <a:r>
              <a:rPr lang="en-US" altLang="zh-TW" dirty="0" err="1" smtClean="0"/>
              <a:t>vSwitch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139952" y="4689140"/>
            <a:ext cx="1080120" cy="2160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7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smtClean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019" y="1528721"/>
            <a:ext cx="6553200" cy="4410075"/>
          </a:xfrm>
          <a:prstGeom prst="rect">
            <a:avLst/>
          </a:prstGeom>
        </p:spPr>
      </p:pic>
      <p:sp>
        <p:nvSpPr>
          <p:cNvPr id="8" name="向右箭號圖說文字 7"/>
          <p:cNvSpPr/>
          <p:nvPr/>
        </p:nvSpPr>
        <p:spPr>
          <a:xfrm>
            <a:off x="215516" y="1844824"/>
            <a:ext cx="1836204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Python application</a:t>
            </a:r>
            <a:endParaRPr lang="zh-TW" altLang="en-US" dirty="0"/>
          </a:p>
        </p:txBody>
      </p:sp>
      <p:sp>
        <p:nvSpPr>
          <p:cNvPr id="12" name="向左箭號圖說文字 11"/>
          <p:cNvSpPr/>
          <p:nvPr/>
        </p:nvSpPr>
        <p:spPr>
          <a:xfrm>
            <a:off x="7164288" y="2343579"/>
            <a:ext cx="1836204" cy="468052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Openflow</a:t>
            </a:r>
            <a:endParaRPr lang="en-US" altLang="zh-TW" dirty="0" smtClean="0"/>
          </a:p>
        </p:txBody>
      </p:sp>
      <p:sp>
        <p:nvSpPr>
          <p:cNvPr id="14" name="向左箭號圖說文字 13"/>
          <p:cNvSpPr/>
          <p:nvPr/>
        </p:nvSpPr>
        <p:spPr>
          <a:xfrm>
            <a:off x="7182117" y="4638507"/>
            <a:ext cx="1836204" cy="626697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Open </a:t>
            </a:r>
            <a:r>
              <a:rPr lang="en-US" altLang="zh-TW" dirty="0" err="1">
                <a:solidFill>
                  <a:schemeClr val="tx1"/>
                </a:solidFill>
              </a:rPr>
              <a:t>vSwitch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向右箭號圖說文字 14"/>
          <p:cNvSpPr/>
          <p:nvPr/>
        </p:nvSpPr>
        <p:spPr>
          <a:xfrm>
            <a:off x="215516" y="3862892"/>
            <a:ext cx="1836204" cy="5040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Open </a:t>
            </a:r>
            <a:r>
              <a:rPr lang="en-US" altLang="zh-TW" dirty="0" err="1" smtClean="0"/>
              <a:t>vSwitch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804304" y="2127554"/>
            <a:ext cx="5196188" cy="6840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9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In the destination-based defense mechanisms, detection and response is </a:t>
            </a:r>
            <a:r>
              <a:rPr lang="en-US" altLang="zh-TW" sz="2000" dirty="0">
                <a:solidFill>
                  <a:srgbClr val="FF0000"/>
                </a:solidFill>
              </a:rPr>
              <a:t>mostly done at the destination </a:t>
            </a:r>
            <a:r>
              <a:rPr lang="en-US" altLang="zh-TW" sz="2000" dirty="0"/>
              <a:t>of the </a:t>
            </a:r>
            <a:r>
              <a:rPr lang="en-US" altLang="zh-TW" sz="2000" dirty="0" smtClean="0"/>
              <a:t>attack.   </a:t>
            </a:r>
            <a:r>
              <a:rPr lang="en-US" altLang="zh-TW" sz="2000" dirty="0"/>
              <a:t>Nevertheless</a:t>
            </a:r>
            <a:r>
              <a:rPr lang="en-US" altLang="zh-TW" sz="2000" dirty="0" smtClean="0"/>
              <a:t>, the use of defenses at the destination does </a:t>
            </a:r>
            <a:r>
              <a:rPr lang="en-US" altLang="zh-TW" sz="2000" dirty="0" smtClean="0">
                <a:solidFill>
                  <a:srgbClr val="FF0000"/>
                </a:solidFill>
              </a:rPr>
              <a:t>not avoid network resource consumption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86024"/>
            <a:ext cx="6923012" cy="4487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矩形 19"/>
          <p:cNvSpPr/>
          <p:nvPr/>
        </p:nvSpPr>
        <p:spPr>
          <a:xfrm>
            <a:off x="6222939" y="3264654"/>
            <a:ext cx="1887697" cy="34774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3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err="1" smtClean="0"/>
              <a:t>Openflow</a:t>
            </a:r>
            <a:r>
              <a:rPr lang="en-US" altLang="zh-TW" sz="2000" dirty="0" smtClean="0"/>
              <a:t>?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(Architecture)</a:t>
            </a:r>
          </a:p>
          <a:p>
            <a:pPr marL="0" indent="0">
              <a:buNone/>
            </a:pPr>
            <a:r>
              <a:rPr lang="en-US" altLang="zh-TW" sz="2000" dirty="0"/>
              <a:t>Figure 2 shows the message exchange between an SDN router and the controller to perform bandwidth control. </a:t>
            </a:r>
            <a:r>
              <a:rPr lang="en-US" altLang="zh-TW" sz="2000" dirty="0">
                <a:solidFill>
                  <a:srgbClr val="FF0000"/>
                </a:solidFill>
              </a:rPr>
              <a:t>All the messages travel over a secure channel, as the </a:t>
            </a:r>
            <a:r>
              <a:rPr lang="en-US" altLang="zh-TW" sz="2000" dirty="0" err="1">
                <a:solidFill>
                  <a:srgbClr val="FF0000"/>
                </a:solidFill>
              </a:rPr>
              <a:t>OpenFlow</a:t>
            </a:r>
            <a:r>
              <a:rPr lang="en-US" altLang="zh-TW" sz="2000" dirty="0">
                <a:solidFill>
                  <a:srgbClr val="FF0000"/>
                </a:solidFill>
              </a:rPr>
              <a:t> protocol specifies.</a:t>
            </a:r>
            <a:r>
              <a:rPr lang="en-US" altLang="zh-TW" sz="2000" dirty="0"/>
              <a:t>   </a:t>
            </a:r>
            <a:r>
              <a:rPr lang="en-US" altLang="zh-TW" sz="2000" dirty="0" smtClean="0"/>
              <a:t>(p.3)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The SDN controller keeps secure connections with the routers </a:t>
            </a:r>
            <a:r>
              <a:rPr lang="en-US" altLang="zh-TW" sz="2000" dirty="0">
                <a:solidFill>
                  <a:srgbClr val="FF0000"/>
                </a:solidFill>
              </a:rPr>
              <a:t>using the control plane interfaces.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/>
              <a:t>   (p.3)</a:t>
            </a:r>
          </a:p>
        </p:txBody>
      </p:sp>
    </p:spTree>
    <p:extLst>
      <p:ext uri="{BB962C8B-B14F-4D97-AF65-F5344CB8AC3E}">
        <p14:creationId xmlns:p14="http://schemas.microsoft.com/office/powerpoint/2010/main" val="10975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SDN application algorithm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Calculating Flows Bandwidth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190750"/>
            <a:ext cx="7772400" cy="3752850"/>
          </a:xfrm>
          <a:prstGeom prst="rect">
            <a:avLst/>
          </a:prstGeom>
        </p:spPr>
      </p:pic>
      <p:sp>
        <p:nvSpPr>
          <p:cNvPr id="8" name="內容版面配置區 6"/>
          <p:cNvSpPr txBox="1">
            <a:spLocks/>
          </p:cNvSpPr>
          <p:nvPr/>
        </p:nvSpPr>
        <p:spPr bwMode="auto">
          <a:xfrm>
            <a:off x="1763688" y="4545124"/>
            <a:ext cx="4320480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Bandwidth = 100</a:t>
            </a:r>
          </a:p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Threshold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= bandwidth / </a:t>
            </a:r>
            <a:r>
              <a:rPr lang="en-US" altLang="zh-TW" sz="2000" kern="0" dirty="0" err="1" smtClean="0">
                <a:solidFill>
                  <a:srgbClr val="FF0000"/>
                </a:solidFill>
              </a:rPr>
              <a:t>flowsSize</a:t>
            </a:r>
            <a:endParaRPr lang="en-US" altLang="zh-TW" sz="2000" kern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                = 100 / 3 = 33.3</a:t>
            </a:r>
            <a:endParaRPr lang="en-US" altLang="zh-TW" sz="2000" kern="0" dirty="0">
              <a:solidFill>
                <a:srgbClr val="FF0000"/>
              </a:solidFill>
            </a:endParaRPr>
          </a:p>
        </p:txBody>
      </p:sp>
      <p:sp>
        <p:nvSpPr>
          <p:cNvPr id="9" name="內容版面配置區 6"/>
          <p:cNvSpPr txBox="1">
            <a:spLocks/>
          </p:cNvSpPr>
          <p:nvPr/>
        </p:nvSpPr>
        <p:spPr bwMode="auto">
          <a:xfrm>
            <a:off x="7287042" y="2427807"/>
            <a:ext cx="4320480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Flow1 = 20</a:t>
            </a:r>
            <a:endParaRPr lang="en-US" altLang="zh-TW" sz="2000" kern="0" dirty="0">
              <a:solidFill>
                <a:srgbClr val="FF0000"/>
              </a:solidFill>
            </a:endParaRPr>
          </a:p>
        </p:txBody>
      </p:sp>
      <p:sp>
        <p:nvSpPr>
          <p:cNvPr id="10" name="內容版面配置區 6"/>
          <p:cNvSpPr txBox="1">
            <a:spLocks/>
          </p:cNvSpPr>
          <p:nvPr/>
        </p:nvSpPr>
        <p:spPr bwMode="auto">
          <a:xfrm>
            <a:off x="7299648" y="3752848"/>
            <a:ext cx="4320480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Flow2 = 40</a:t>
            </a:r>
            <a:endParaRPr lang="en-US" altLang="zh-TW" sz="2000" kern="0" dirty="0">
              <a:solidFill>
                <a:srgbClr val="FF0000"/>
              </a:solidFill>
            </a:endParaRPr>
          </a:p>
        </p:txBody>
      </p:sp>
      <p:sp>
        <p:nvSpPr>
          <p:cNvPr id="11" name="內容版面配置區 6"/>
          <p:cNvSpPr txBox="1">
            <a:spLocks/>
          </p:cNvSpPr>
          <p:nvPr/>
        </p:nvSpPr>
        <p:spPr bwMode="auto">
          <a:xfrm>
            <a:off x="7299648" y="4949417"/>
            <a:ext cx="4320480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Flow3 = 40</a:t>
            </a:r>
            <a:endParaRPr lang="en-US" altLang="zh-TW" sz="2000" kern="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35796" y="3909092"/>
            <a:ext cx="756084" cy="636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6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SDN application algorithm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Once flows have been classified, the controller sends to the router a command to create one queue for each classified flow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190750"/>
            <a:ext cx="7772400" cy="3752850"/>
          </a:xfrm>
          <a:prstGeom prst="rect">
            <a:avLst/>
          </a:prstGeom>
        </p:spPr>
      </p:pic>
      <p:sp>
        <p:nvSpPr>
          <p:cNvPr id="8" name="內容版面配置區 6"/>
          <p:cNvSpPr txBox="1">
            <a:spLocks/>
          </p:cNvSpPr>
          <p:nvPr/>
        </p:nvSpPr>
        <p:spPr bwMode="auto">
          <a:xfrm>
            <a:off x="6793741" y="455662"/>
            <a:ext cx="4320480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Bandwidth = 100</a:t>
            </a:r>
          </a:p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Threshold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=</a:t>
            </a:r>
            <a:r>
              <a:rPr lang="zh-TW" altLang="en-US" sz="2000" kern="0" dirty="0" smtClean="0">
                <a:solidFill>
                  <a:srgbClr val="FF0000"/>
                </a:solidFill>
              </a:rPr>
              <a:t>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33.3</a:t>
            </a:r>
          </a:p>
          <a:p>
            <a:pPr marL="0" indent="0">
              <a:buNone/>
            </a:pPr>
            <a:endParaRPr lang="en-US" altLang="zh-TW" sz="2000" kern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000" kern="0" dirty="0">
              <a:solidFill>
                <a:srgbClr val="FF0000"/>
              </a:solidFill>
            </a:endParaRPr>
          </a:p>
        </p:txBody>
      </p:sp>
      <p:sp>
        <p:nvSpPr>
          <p:cNvPr id="9" name="內容版面配置區 6"/>
          <p:cNvSpPr txBox="1">
            <a:spLocks/>
          </p:cNvSpPr>
          <p:nvPr/>
        </p:nvSpPr>
        <p:spPr bwMode="auto">
          <a:xfrm>
            <a:off x="7287042" y="2427807"/>
            <a:ext cx="4320480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Flow1 = 20</a:t>
            </a:r>
            <a:endParaRPr lang="en-US" altLang="zh-TW" sz="2000" kern="0" dirty="0">
              <a:solidFill>
                <a:srgbClr val="FF0000"/>
              </a:solidFill>
            </a:endParaRPr>
          </a:p>
        </p:txBody>
      </p:sp>
      <p:sp>
        <p:nvSpPr>
          <p:cNvPr id="10" name="內容版面配置區 6"/>
          <p:cNvSpPr txBox="1">
            <a:spLocks/>
          </p:cNvSpPr>
          <p:nvPr/>
        </p:nvSpPr>
        <p:spPr bwMode="auto">
          <a:xfrm>
            <a:off x="7299648" y="3752848"/>
            <a:ext cx="4320480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Flow2 = 40</a:t>
            </a:r>
            <a:endParaRPr lang="en-US" altLang="zh-TW" sz="2000" kern="0" dirty="0">
              <a:solidFill>
                <a:srgbClr val="FF0000"/>
              </a:solidFill>
            </a:endParaRPr>
          </a:p>
        </p:txBody>
      </p:sp>
      <p:sp>
        <p:nvSpPr>
          <p:cNvPr id="11" name="內容版面配置區 6"/>
          <p:cNvSpPr txBox="1">
            <a:spLocks/>
          </p:cNvSpPr>
          <p:nvPr/>
        </p:nvSpPr>
        <p:spPr bwMode="auto">
          <a:xfrm>
            <a:off x="7299648" y="4949417"/>
            <a:ext cx="4320480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Flow3 = 40</a:t>
            </a:r>
            <a:endParaRPr lang="en-US" altLang="zh-TW" sz="2000" kern="0" dirty="0">
              <a:solidFill>
                <a:srgbClr val="FF0000"/>
              </a:solidFill>
            </a:endParaRPr>
          </a:p>
        </p:txBody>
      </p:sp>
      <p:sp>
        <p:nvSpPr>
          <p:cNvPr id="12" name="內容版面配置區 6"/>
          <p:cNvSpPr txBox="1">
            <a:spLocks/>
          </p:cNvSpPr>
          <p:nvPr/>
        </p:nvSpPr>
        <p:spPr bwMode="auto">
          <a:xfrm>
            <a:off x="1187624" y="4722006"/>
            <a:ext cx="4320480" cy="122159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Queue </a:t>
            </a:r>
            <a:r>
              <a:rPr lang="en-US" altLang="zh-TW" sz="2000" kern="0" dirty="0">
                <a:solidFill>
                  <a:srgbClr val="FF0000"/>
                </a:solidFill>
              </a:rPr>
              <a:t>1 = flow1  (Well-behaved flows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Queue 2 </a:t>
            </a:r>
            <a:r>
              <a:rPr lang="en-US" altLang="zh-TW" sz="2000" kern="0" dirty="0">
                <a:solidFill>
                  <a:srgbClr val="FF0000"/>
                </a:solidFill>
              </a:rPr>
              <a:t>= flow2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(Badly </a:t>
            </a:r>
            <a:r>
              <a:rPr lang="en-US" altLang="zh-TW" sz="2000" kern="0" dirty="0">
                <a:solidFill>
                  <a:srgbClr val="FF0000"/>
                </a:solidFill>
              </a:rPr>
              <a:t>behaved flows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Queue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3 </a:t>
            </a:r>
            <a:r>
              <a:rPr lang="en-US" altLang="zh-TW" sz="2000" kern="0" dirty="0">
                <a:solidFill>
                  <a:srgbClr val="FF0000"/>
                </a:solidFill>
              </a:rPr>
              <a:t>=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flow3 </a:t>
            </a:r>
            <a:r>
              <a:rPr lang="en-US" altLang="zh-TW" sz="2000" kern="0" dirty="0">
                <a:solidFill>
                  <a:srgbClr val="FF0000"/>
                </a:solidFill>
              </a:rPr>
              <a:t>(Badly behaved flows)</a:t>
            </a:r>
          </a:p>
        </p:txBody>
      </p:sp>
      <p:sp>
        <p:nvSpPr>
          <p:cNvPr id="13" name="矩形 12"/>
          <p:cNvSpPr/>
          <p:nvPr/>
        </p:nvSpPr>
        <p:spPr>
          <a:xfrm>
            <a:off x="2735796" y="3909092"/>
            <a:ext cx="756084" cy="636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1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SDN application algorithm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First, it assigns bandwidth to well behaved flows.</a:t>
            </a:r>
            <a:endParaRPr lang="en-US" altLang="zh-TW" sz="2000" dirty="0" smtClean="0"/>
          </a:p>
        </p:txBody>
      </p:sp>
      <p:sp>
        <p:nvSpPr>
          <p:cNvPr id="12" name="內容版面配置區 6"/>
          <p:cNvSpPr txBox="1">
            <a:spLocks/>
          </p:cNvSpPr>
          <p:nvPr/>
        </p:nvSpPr>
        <p:spPr bwMode="auto">
          <a:xfrm>
            <a:off x="1295636" y="2213855"/>
            <a:ext cx="5039646" cy="122159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Bandwidth of queue of well-behaved flows</a:t>
            </a:r>
          </a:p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 =&gt;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909" y="2638913"/>
            <a:ext cx="6029996" cy="64607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82" y="3938085"/>
            <a:ext cx="4733925" cy="3238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347864" y="2648953"/>
            <a:ext cx="1044116" cy="636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52438"/>
              </p:ext>
            </p:extLst>
          </p:nvPr>
        </p:nvGraphicFramePr>
        <p:xfrm>
          <a:off x="1343980" y="4892421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17364778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30152222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Bandwidth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2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Flow 1 (</a:t>
                      </a:r>
                      <a:r>
                        <a:rPr lang="en-US" altLang="zh-TW" dirty="0" smtClean="0"/>
                        <a:t>20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 80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63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SDN application algorithm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Second, it assigns bandwidth to flows classified as badly behaved, which are penalized proportionally to their excess.</a:t>
            </a:r>
            <a:endParaRPr lang="en-US" altLang="zh-TW" sz="2000" dirty="0" smtClean="0"/>
          </a:p>
        </p:txBody>
      </p:sp>
      <p:sp>
        <p:nvSpPr>
          <p:cNvPr id="12" name="內容版面配置區 6"/>
          <p:cNvSpPr txBox="1">
            <a:spLocks/>
          </p:cNvSpPr>
          <p:nvPr/>
        </p:nvSpPr>
        <p:spPr bwMode="auto">
          <a:xfrm>
            <a:off x="1295636" y="2213855"/>
            <a:ext cx="5039646" cy="122159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Bandwidth of queue </a:t>
            </a:r>
            <a:r>
              <a:rPr lang="en-US" altLang="zh-TW" sz="2000" kern="0" dirty="0">
                <a:solidFill>
                  <a:srgbClr val="FF0000"/>
                </a:solidFill>
              </a:rPr>
              <a:t>of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badly </a:t>
            </a:r>
            <a:r>
              <a:rPr lang="en-US" altLang="zh-TW" sz="2000" kern="0" dirty="0">
                <a:solidFill>
                  <a:srgbClr val="FF0000"/>
                </a:solidFill>
              </a:rPr>
              <a:t>behaved flows</a:t>
            </a:r>
            <a:endParaRPr lang="en-US" altLang="zh-TW" sz="2000" kern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 =&gt;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16" y="2672916"/>
            <a:ext cx="6774187" cy="6480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32" y="3403532"/>
            <a:ext cx="4467225" cy="323850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10653"/>
              </p:ext>
            </p:extLst>
          </p:nvPr>
        </p:nvGraphicFramePr>
        <p:xfrm>
          <a:off x="933386" y="4816248"/>
          <a:ext cx="735342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685">
                  <a:extLst>
                    <a:ext uri="{9D8B030D-6E8A-4147-A177-3AD203B41FA5}">
                      <a16:colId xmlns:a16="http://schemas.microsoft.com/office/drawing/2014/main" val="3617364778"/>
                    </a:ext>
                  </a:extLst>
                </a:gridCol>
                <a:gridCol w="2941371">
                  <a:extLst>
                    <a:ext uri="{9D8B030D-6E8A-4147-A177-3AD203B41FA5}">
                      <a16:colId xmlns:a16="http://schemas.microsoft.com/office/drawing/2014/main" val="1301522221"/>
                    </a:ext>
                  </a:extLst>
                </a:gridCol>
                <a:gridCol w="2941371">
                  <a:extLst>
                    <a:ext uri="{9D8B030D-6E8A-4147-A177-3AD203B41FA5}">
                      <a16:colId xmlns:a16="http://schemas.microsoft.com/office/drawing/2014/main" val="38506449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Bandwidth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2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Flow 1 (</a:t>
                      </a:r>
                      <a:r>
                        <a:rPr lang="en-US" altLang="zh-TW" dirty="0" smtClean="0"/>
                        <a:t>20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Flow 2</a:t>
                      </a:r>
                      <a:r>
                        <a:rPr lang="en-US" altLang="zh-TW" baseline="0" dirty="0" smtClean="0"/>
                        <a:t> (40)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Flow 3 (40)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63810"/>
                  </a:ext>
                </a:extLst>
              </a:tr>
            </a:tbl>
          </a:graphicData>
        </a:graphic>
      </p:graphicFrame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09" y="3877857"/>
            <a:ext cx="5648325" cy="28575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951820" y="2661533"/>
            <a:ext cx="1332148" cy="636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3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SDN application algorithm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Second, it assigns bandwidth to flows classified as badly behaved, which are penalized proportionally to their excess.</a:t>
            </a:r>
            <a:endParaRPr lang="en-US" altLang="zh-TW" sz="2000" dirty="0" smtClean="0"/>
          </a:p>
        </p:txBody>
      </p:sp>
      <p:sp>
        <p:nvSpPr>
          <p:cNvPr id="12" name="內容版面配置區 6"/>
          <p:cNvSpPr txBox="1">
            <a:spLocks/>
          </p:cNvSpPr>
          <p:nvPr/>
        </p:nvSpPr>
        <p:spPr bwMode="auto">
          <a:xfrm>
            <a:off x="1295636" y="2213855"/>
            <a:ext cx="5039646" cy="122159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Bandwidth of queue </a:t>
            </a:r>
            <a:r>
              <a:rPr lang="en-US" altLang="zh-TW" sz="2000" kern="0" dirty="0">
                <a:solidFill>
                  <a:srgbClr val="FF0000"/>
                </a:solidFill>
              </a:rPr>
              <a:t>of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badly </a:t>
            </a:r>
            <a:r>
              <a:rPr lang="en-US" altLang="zh-TW" sz="2000" kern="0" dirty="0">
                <a:solidFill>
                  <a:srgbClr val="FF0000"/>
                </a:solidFill>
              </a:rPr>
              <a:t>behaved flows</a:t>
            </a:r>
            <a:endParaRPr lang="en-US" altLang="zh-TW" sz="2000" kern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 =&gt;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16" y="2672916"/>
            <a:ext cx="6774187" cy="648072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20992"/>
              </p:ext>
            </p:extLst>
          </p:nvPr>
        </p:nvGraphicFramePr>
        <p:xfrm>
          <a:off x="630275" y="6019674"/>
          <a:ext cx="7959647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151">
                  <a:extLst>
                    <a:ext uri="{9D8B030D-6E8A-4147-A177-3AD203B41FA5}">
                      <a16:colId xmlns:a16="http://schemas.microsoft.com/office/drawing/2014/main" val="3617364778"/>
                    </a:ext>
                  </a:extLst>
                </a:gridCol>
                <a:gridCol w="2002126">
                  <a:extLst>
                    <a:ext uri="{9D8B030D-6E8A-4147-A177-3AD203B41FA5}">
                      <a16:colId xmlns:a16="http://schemas.microsoft.com/office/drawing/2014/main" val="1301522221"/>
                    </a:ext>
                  </a:extLst>
                </a:gridCol>
                <a:gridCol w="2274185">
                  <a:extLst>
                    <a:ext uri="{9D8B030D-6E8A-4147-A177-3AD203B41FA5}">
                      <a16:colId xmlns:a16="http://schemas.microsoft.com/office/drawing/2014/main" val="385064491"/>
                    </a:ext>
                  </a:extLst>
                </a:gridCol>
                <a:gridCol w="2274185">
                  <a:extLst>
                    <a:ext uri="{9D8B030D-6E8A-4147-A177-3AD203B41FA5}">
                      <a16:colId xmlns:a16="http://schemas.microsoft.com/office/drawing/2014/main" val="986493701"/>
                    </a:ext>
                  </a:extLst>
                </a:gridCol>
              </a:tblGrid>
              <a:tr h="32588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Bandwidth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20216"/>
                  </a:ext>
                </a:extLst>
              </a:tr>
              <a:tr h="32588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Flow 1 (</a:t>
                      </a:r>
                      <a:r>
                        <a:rPr lang="en-US" altLang="zh-TW" dirty="0" smtClean="0"/>
                        <a:t>20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Flow 2</a:t>
                      </a:r>
                      <a:r>
                        <a:rPr lang="en-US" altLang="zh-TW" baseline="0" dirty="0" smtClean="0"/>
                        <a:t> (</a:t>
                      </a:r>
                      <a:r>
                        <a:rPr lang="en-US" altLang="zh-TW" sz="1800" kern="0" dirty="0" smtClean="0">
                          <a:solidFill>
                            <a:srgbClr val="FF0000"/>
                          </a:solidFill>
                        </a:rPr>
                        <a:t>0.0364753</a:t>
                      </a:r>
                      <a:r>
                        <a:rPr lang="en-US" altLang="zh-TW" baseline="0" dirty="0" smtClean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Flow 3 (</a:t>
                      </a:r>
                      <a:r>
                        <a:rPr lang="en-US" altLang="zh-TW" sz="1800" kern="0" dirty="0" smtClean="0">
                          <a:solidFill>
                            <a:srgbClr val="FF0000"/>
                          </a:solidFill>
                        </a:rPr>
                        <a:t>0.0364753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79.9270494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63810"/>
                  </a:ext>
                </a:extLst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4610099" y="2652057"/>
            <a:ext cx="4179804" cy="636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507771" y="3833497"/>
            <a:ext cx="6868663" cy="304800"/>
            <a:chOff x="1453514" y="3734184"/>
            <a:chExt cx="6868663" cy="30480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3514" y="3734184"/>
              <a:ext cx="5057775" cy="3048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1952" y="3734184"/>
              <a:ext cx="1800225" cy="276225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512913" y="4224682"/>
            <a:ext cx="4923486" cy="539669"/>
            <a:chOff x="1463549" y="4283885"/>
            <a:chExt cx="4923486" cy="539669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3549" y="4283885"/>
              <a:ext cx="4229100" cy="276225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7410" y="4585429"/>
              <a:ext cx="4619625" cy="238125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498553" y="3441409"/>
            <a:ext cx="8334375" cy="302953"/>
            <a:chOff x="275232" y="3962591"/>
            <a:chExt cx="8334375" cy="302953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5232" y="3998844"/>
              <a:ext cx="1152525" cy="266700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7757" y="3979610"/>
              <a:ext cx="6477000" cy="26670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4757" y="3962591"/>
              <a:ext cx="704850" cy="276225"/>
            </a:xfrm>
            <a:prstGeom prst="rect">
              <a:avLst/>
            </a:prstGeom>
          </p:spPr>
        </p:pic>
      </p:grpSp>
      <p:sp>
        <p:nvSpPr>
          <p:cNvPr id="26" name="內容版面配置區 6"/>
          <p:cNvSpPr txBox="1">
            <a:spLocks/>
          </p:cNvSpPr>
          <p:nvPr/>
        </p:nvSpPr>
        <p:spPr bwMode="auto">
          <a:xfrm>
            <a:off x="2222189" y="5004973"/>
            <a:ext cx="5039646" cy="8362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( 1 - e^(33 - 40)) * 1 * 40 =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39.9635247</a:t>
            </a:r>
          </a:p>
          <a:p>
            <a:pPr marL="0" indent="0"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40 - 39.9635247 </a:t>
            </a:r>
            <a:r>
              <a:rPr lang="en-US" altLang="zh-TW" sz="2000" kern="0" dirty="0">
                <a:solidFill>
                  <a:srgbClr val="FF0000"/>
                </a:solidFill>
              </a:rPr>
              <a:t>= 0.0364753</a:t>
            </a:r>
          </a:p>
        </p:txBody>
      </p:sp>
    </p:spTree>
    <p:extLst>
      <p:ext uri="{BB962C8B-B14F-4D97-AF65-F5344CB8AC3E}">
        <p14:creationId xmlns:p14="http://schemas.microsoft.com/office/powerpoint/2010/main" val="40049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SDN application algorithm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Finally, it distributes remaining bandwidth among all the </a:t>
            </a:r>
            <a:r>
              <a:rPr lang="en-US" altLang="zh-TW" sz="2000" dirty="0" smtClean="0"/>
              <a:t>well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behaved </a:t>
            </a:r>
            <a:r>
              <a:rPr lang="en-US" altLang="zh-TW" sz="2000" dirty="0"/>
              <a:t>flows.</a:t>
            </a:r>
            <a:endParaRPr lang="en-US" altLang="zh-TW" sz="2000" dirty="0" smtClean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56387"/>
              </p:ext>
            </p:extLst>
          </p:nvPr>
        </p:nvGraphicFramePr>
        <p:xfrm>
          <a:off x="630276" y="5289768"/>
          <a:ext cx="7959647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552">
                  <a:extLst>
                    <a:ext uri="{9D8B030D-6E8A-4147-A177-3AD203B41FA5}">
                      <a16:colId xmlns:a16="http://schemas.microsoft.com/office/drawing/2014/main" val="3617364778"/>
                    </a:ext>
                  </a:extLst>
                </a:gridCol>
                <a:gridCol w="2424467">
                  <a:extLst>
                    <a:ext uri="{9D8B030D-6E8A-4147-A177-3AD203B41FA5}">
                      <a16:colId xmlns:a16="http://schemas.microsoft.com/office/drawing/2014/main" val="1301522221"/>
                    </a:ext>
                  </a:extLst>
                </a:gridCol>
                <a:gridCol w="3141628">
                  <a:extLst>
                    <a:ext uri="{9D8B030D-6E8A-4147-A177-3AD203B41FA5}">
                      <a16:colId xmlns:a16="http://schemas.microsoft.com/office/drawing/2014/main" val="385064491"/>
                    </a:ext>
                  </a:extLst>
                </a:gridCol>
              </a:tblGrid>
              <a:tr h="325884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Bandwidth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20216"/>
                  </a:ext>
                </a:extLst>
              </a:tr>
              <a:tr h="32588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Flow 1 (</a:t>
                      </a:r>
                      <a:r>
                        <a:rPr lang="en-US" altLang="zh-TW" dirty="0" smtClean="0"/>
                        <a:t>99.9270494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Flow 2</a:t>
                      </a:r>
                      <a:r>
                        <a:rPr lang="en-US" altLang="zh-TW" baseline="0" dirty="0" smtClean="0"/>
                        <a:t> (</a:t>
                      </a:r>
                      <a:r>
                        <a:rPr lang="en-US" altLang="zh-TW" sz="1800" b="0" kern="0" dirty="0" smtClean="0">
                          <a:solidFill>
                            <a:schemeClr val="tx1"/>
                          </a:solidFill>
                        </a:rPr>
                        <a:t>0.0364753</a:t>
                      </a:r>
                      <a:r>
                        <a:rPr lang="en-US" altLang="zh-TW" baseline="0" dirty="0" smtClean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Flow 3 (</a:t>
                      </a:r>
                      <a:r>
                        <a:rPr lang="en-US" altLang="zh-TW" sz="1800" kern="0" dirty="0" smtClean="0">
                          <a:solidFill>
                            <a:schemeClr val="tx1"/>
                          </a:solidFill>
                        </a:rPr>
                        <a:t>0.0364753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63810"/>
                  </a:ext>
                </a:extLst>
              </a:tr>
            </a:tbl>
          </a:graphicData>
        </a:graphic>
      </p:graphicFrame>
      <p:sp>
        <p:nvSpPr>
          <p:cNvPr id="21" name="內容版面配置區 6"/>
          <p:cNvSpPr txBox="1">
            <a:spLocks/>
          </p:cNvSpPr>
          <p:nvPr/>
        </p:nvSpPr>
        <p:spPr bwMode="auto">
          <a:xfrm>
            <a:off x="1295636" y="2213855"/>
            <a:ext cx="5039646" cy="122159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Bandwidth of queue of well-behaved flows</a:t>
            </a:r>
          </a:p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 smtClean="0">
                <a:solidFill>
                  <a:srgbClr val="FF0000"/>
                </a:solidFill>
              </a:rPr>
              <a:t> =&gt;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909" y="2638913"/>
            <a:ext cx="6029996" cy="64607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807436" y="2629974"/>
            <a:ext cx="3040928" cy="636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內容版面配置區 6"/>
          <p:cNvSpPr txBox="1">
            <a:spLocks/>
          </p:cNvSpPr>
          <p:nvPr/>
        </p:nvSpPr>
        <p:spPr bwMode="auto">
          <a:xfrm>
            <a:off x="2447764" y="4703328"/>
            <a:ext cx="5039646" cy="8362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20 + (</a:t>
            </a:r>
            <a:r>
              <a:rPr lang="en-US" altLang="zh-TW" sz="2000" dirty="0" smtClean="0">
                <a:solidFill>
                  <a:srgbClr val="FF0000"/>
                </a:solidFill>
              </a:rPr>
              <a:t>79.9270494 / 1) = </a:t>
            </a:r>
            <a:r>
              <a:rPr lang="en-US" altLang="zh-TW" sz="2000" dirty="0">
                <a:solidFill>
                  <a:srgbClr val="FF0000"/>
                </a:solidFill>
              </a:rPr>
              <a:t>99.9270494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endParaRPr lang="en-US" altLang="zh-TW" sz="2000" kern="0" dirty="0">
              <a:solidFill>
                <a:srgbClr val="FF0000"/>
              </a:solidFill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795605" y="3557099"/>
            <a:ext cx="7331440" cy="314325"/>
            <a:chOff x="390568" y="4632693"/>
            <a:chExt cx="7331440" cy="314325"/>
          </a:xfrm>
        </p:grpSpPr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68" y="4632693"/>
              <a:ext cx="857250" cy="314325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3583" y="4651743"/>
              <a:ext cx="6448425" cy="295275"/>
            </a:xfrm>
            <a:prstGeom prst="rect">
              <a:avLst/>
            </a:prstGeom>
          </p:spPr>
        </p:pic>
      </p:grpSp>
      <p:grpSp>
        <p:nvGrpSpPr>
          <p:cNvPr id="33" name="群組 32"/>
          <p:cNvGrpSpPr/>
          <p:nvPr/>
        </p:nvGrpSpPr>
        <p:grpSpPr>
          <a:xfrm>
            <a:off x="768019" y="4246710"/>
            <a:ext cx="5494893" cy="285750"/>
            <a:chOff x="362982" y="5322304"/>
            <a:chExt cx="5494893" cy="285750"/>
          </a:xfrm>
        </p:grpSpPr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982" y="5322304"/>
              <a:ext cx="4743450" cy="285750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53025" y="5322304"/>
              <a:ext cx="704850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3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EXPERIMENTS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We assigned a capacity of </a:t>
            </a:r>
            <a:r>
              <a:rPr lang="en-US" altLang="zh-TW" sz="2000" dirty="0">
                <a:solidFill>
                  <a:srgbClr val="FF0000"/>
                </a:solidFill>
              </a:rPr>
              <a:t>50 Mb/s</a:t>
            </a:r>
            <a:r>
              <a:rPr lang="en-US" altLang="zh-TW" sz="2000" dirty="0"/>
              <a:t> to the shared link.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Legitimate </a:t>
            </a:r>
            <a:r>
              <a:rPr lang="en-US" altLang="zh-TW" sz="2000" dirty="0"/>
              <a:t>and malicious clients are </a:t>
            </a:r>
            <a:r>
              <a:rPr lang="en-US" altLang="zh-TW" sz="2000" dirty="0">
                <a:solidFill>
                  <a:srgbClr val="FF0000"/>
                </a:solidFill>
              </a:rPr>
              <a:t>competing for the shared link </a:t>
            </a:r>
            <a:r>
              <a:rPr lang="en-US" altLang="zh-TW" sz="2000" dirty="0"/>
              <a:t>to the </a:t>
            </a:r>
            <a:r>
              <a:rPr lang="en-US" altLang="zh-TW" sz="2000" dirty="0" smtClean="0"/>
              <a:t>server.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Two physical servers host the virtual machines and were connected using Gigabit Ethernet links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Each server is equipped with two Intel(R) Xeon(R) CPU X5690 3.47 GHz and 48 GB of RAM, and runs </a:t>
            </a:r>
            <a:r>
              <a:rPr lang="en-US" altLang="zh-TW" sz="2000" dirty="0" err="1"/>
              <a:t>Debian</a:t>
            </a:r>
            <a:r>
              <a:rPr lang="en-US" altLang="zh-TW" sz="2000" dirty="0"/>
              <a:t> Linux 3.2.0-4-amd64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Virtual machines were configured with a virtual CPU using one core, 256 MB of RAM, and running </a:t>
            </a:r>
            <a:r>
              <a:rPr lang="en-US" altLang="zh-TW" sz="2000" dirty="0" err="1"/>
              <a:t>Debian</a:t>
            </a:r>
            <a:r>
              <a:rPr lang="en-US" altLang="zh-TW" sz="2000" dirty="0"/>
              <a:t> Linux 3.2.0- 4-amd64.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80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EXPERIMENTS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A dumbbell topology was selected because it is the </a:t>
            </a:r>
            <a:r>
              <a:rPr lang="en-US" altLang="zh-TW" sz="2000" dirty="0" smtClean="0"/>
              <a:t>worst case </a:t>
            </a:r>
            <a:r>
              <a:rPr lang="en-US" altLang="zh-TW" sz="2000" dirty="0"/>
              <a:t>scenario for the </a:t>
            </a:r>
            <a:r>
              <a:rPr lang="en-US" altLang="zh-TW" sz="2000" dirty="0" err="1"/>
              <a:t>DoS</a:t>
            </a:r>
            <a:r>
              <a:rPr lang="en-US" altLang="zh-TW" sz="2000" dirty="0"/>
              <a:t> defense provided by </a:t>
            </a:r>
            <a:r>
              <a:rPr lang="en-US" altLang="zh-TW" sz="2000" dirty="0" err="1" smtClean="0"/>
              <a:t>FlowFence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" y="2349290"/>
            <a:ext cx="9021717" cy="43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EXPERIMENTS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All experiments were run for 60 seconds</a:t>
            </a:r>
            <a:r>
              <a:rPr lang="en-US" altLang="zh-TW" sz="2000" dirty="0"/>
              <a:t>. </a:t>
            </a:r>
            <a:r>
              <a:rPr lang="en-US" altLang="zh-TW" sz="2000" dirty="0" err="1"/>
              <a:t>DoS</a:t>
            </a:r>
            <a:r>
              <a:rPr lang="en-US" altLang="zh-TW" sz="2000" dirty="0"/>
              <a:t> flood attack lasts during all the time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The legitimate client starts </a:t>
            </a:r>
            <a:r>
              <a:rPr lang="en-US" altLang="zh-TW" sz="2000" dirty="0">
                <a:solidFill>
                  <a:srgbClr val="FF0000"/>
                </a:solidFill>
              </a:rPr>
              <a:t>sending requests 30 seconds </a:t>
            </a:r>
            <a:r>
              <a:rPr lang="en-US" altLang="zh-TW" sz="2000" dirty="0"/>
              <a:t>after the beginning of the experiment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Each attacker was configured to flood the link </a:t>
            </a:r>
            <a:r>
              <a:rPr lang="en-US" altLang="zh-TW" sz="2000" dirty="0">
                <a:solidFill>
                  <a:srgbClr val="FF0000"/>
                </a:solidFill>
              </a:rPr>
              <a:t>with a load of 50 Mb/s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The experiment scenario scales in number of attackers, and for each scenario, we run three rounds.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735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The hybrid mechanisms, however, work in a </a:t>
            </a:r>
            <a:r>
              <a:rPr lang="en-US" altLang="zh-TW" sz="2000" dirty="0">
                <a:solidFill>
                  <a:srgbClr val="FF0000"/>
                </a:solidFill>
              </a:rPr>
              <a:t>distributed way</a:t>
            </a:r>
            <a:r>
              <a:rPr lang="en-US" altLang="zh-TW" sz="2000" dirty="0"/>
              <a:t>, which could be </a:t>
            </a:r>
            <a:r>
              <a:rPr lang="en-US" altLang="zh-TW" sz="2000" dirty="0">
                <a:solidFill>
                  <a:srgbClr val="FF0000"/>
                </a:solidFill>
              </a:rPr>
              <a:t>slow for critical applications</a:t>
            </a:r>
            <a:r>
              <a:rPr lang="en-US" altLang="zh-TW" sz="2000" dirty="0"/>
              <a:t>, or could require </a:t>
            </a:r>
            <a:r>
              <a:rPr lang="en-US" altLang="zh-TW" sz="2000" dirty="0">
                <a:solidFill>
                  <a:srgbClr val="FF0000"/>
                </a:solidFill>
              </a:rPr>
              <a:t>additional headers </a:t>
            </a:r>
            <a:r>
              <a:rPr lang="en-US" altLang="zh-TW" sz="2000" dirty="0"/>
              <a:t>in the network packets, degrading network performance.</a:t>
            </a:r>
            <a:endParaRPr lang="zh-TW" altLang="en-US" sz="20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86024"/>
            <a:ext cx="6923012" cy="4487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內容版面配置區 6"/>
          <p:cNvSpPr txBox="1">
            <a:spLocks/>
          </p:cNvSpPr>
          <p:nvPr/>
        </p:nvSpPr>
        <p:spPr bwMode="auto">
          <a:xfrm>
            <a:off x="6156176" y="845344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/>
              <a:t>(ex</a:t>
            </a:r>
            <a:r>
              <a:rPr lang="en-US" altLang="zh-TW" sz="2000" dirty="0"/>
              <a:t>: TRACK mechanism)</a:t>
            </a:r>
            <a:endParaRPr lang="zh-TW" altLang="en-US" sz="2000" kern="0" dirty="0"/>
          </a:p>
        </p:txBody>
      </p:sp>
      <p:sp>
        <p:nvSpPr>
          <p:cNvPr id="10" name="矩形 9"/>
          <p:cNvSpPr/>
          <p:nvPr/>
        </p:nvSpPr>
        <p:spPr>
          <a:xfrm>
            <a:off x="3275857" y="3032956"/>
            <a:ext cx="4834780" cy="37091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262176" y="3465455"/>
            <a:ext cx="1941672" cy="3276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內容版面配置區 6"/>
          <p:cNvSpPr txBox="1">
            <a:spLocks/>
          </p:cNvSpPr>
          <p:nvPr/>
        </p:nvSpPr>
        <p:spPr bwMode="auto">
          <a:xfrm>
            <a:off x="4419494" y="4553899"/>
            <a:ext cx="1484654" cy="11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Detection</a:t>
            </a:r>
            <a:endParaRPr lang="zh-TW" altLang="en-US" sz="2000" kern="0" dirty="0">
              <a:solidFill>
                <a:srgbClr val="FF0000"/>
              </a:solidFill>
            </a:endParaRPr>
          </a:p>
        </p:txBody>
      </p:sp>
      <p:sp>
        <p:nvSpPr>
          <p:cNvPr id="13" name="內容版面配置區 6"/>
          <p:cNvSpPr txBox="1">
            <a:spLocks/>
          </p:cNvSpPr>
          <p:nvPr/>
        </p:nvSpPr>
        <p:spPr bwMode="auto">
          <a:xfrm>
            <a:off x="1574881" y="4033403"/>
            <a:ext cx="1484654" cy="11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000" kern="0" dirty="0" smtClean="0">
                <a:solidFill>
                  <a:srgbClr val="FF0000"/>
                </a:solidFill>
              </a:rPr>
              <a:t>Response</a:t>
            </a:r>
            <a:endParaRPr lang="zh-TW" altLang="en-US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EXPERIMENTS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The first experiment measures </a:t>
            </a:r>
            <a:r>
              <a:rPr lang="en-US" altLang="zh-TW" sz="2000" dirty="0" smtClean="0">
                <a:solidFill>
                  <a:srgbClr val="FF0000"/>
                </a:solidFill>
              </a:rPr>
              <a:t>the bandwidths received by a legitimate client</a:t>
            </a:r>
            <a:r>
              <a:rPr lang="en-US" altLang="zh-TW" sz="2000" dirty="0" smtClean="0"/>
              <a:t> during a flood attack, with and without the </a:t>
            </a:r>
            <a:r>
              <a:rPr lang="en-US" altLang="zh-TW" sz="2000" dirty="0" err="1" smtClean="0"/>
              <a:t>FlowFence</a:t>
            </a:r>
            <a:r>
              <a:rPr lang="en-US" altLang="zh-TW" sz="2000" dirty="0" smtClean="0"/>
              <a:t> defense, as a way of validating the prototype.</a:t>
            </a:r>
            <a:endParaRPr lang="zh-TW" altLang="en-US" sz="2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64904"/>
            <a:ext cx="8712968" cy="42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EXPERIMENTS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/>
              <a:t>It is noteworthy that this result is not the same as the theoretical bandwidth that the client should receive according to proposed sharing algorithm. 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It </a:t>
            </a:r>
            <a:r>
              <a:rPr lang="en-US" altLang="zh-TW" sz="2800" dirty="0"/>
              <a:t>happens because the router still has to </a:t>
            </a:r>
            <a:r>
              <a:rPr lang="en-US" altLang="zh-TW" sz="2800" dirty="0" err="1"/>
              <a:t>enqueue</a:t>
            </a:r>
            <a:r>
              <a:rPr lang="en-US" altLang="zh-TW" sz="2800" dirty="0"/>
              <a:t> the incoming messages from both legitimate and malicious traffic.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805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EXPERIMENTS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In the second experiment, </a:t>
            </a:r>
            <a:r>
              <a:rPr lang="en-US" altLang="zh-TW" sz="2000" dirty="0" err="1">
                <a:solidFill>
                  <a:srgbClr val="FF0000"/>
                </a:solidFill>
              </a:rPr>
              <a:t>Httperf</a:t>
            </a:r>
            <a:r>
              <a:rPr lang="en-US" altLang="zh-TW" sz="2000" dirty="0"/>
              <a:t> was used to measure reply time for a legitimate </a:t>
            </a:r>
            <a:r>
              <a:rPr lang="en-US" altLang="zh-TW" sz="2000" dirty="0" smtClean="0"/>
              <a:t>client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The size of the requested content was of </a:t>
            </a:r>
            <a:r>
              <a:rPr lang="en-US" altLang="zh-TW" sz="2000" dirty="0">
                <a:solidFill>
                  <a:srgbClr val="FF0000"/>
                </a:solidFill>
              </a:rPr>
              <a:t>1KB</a:t>
            </a:r>
            <a:r>
              <a:rPr lang="en-US" altLang="zh-TW" sz="2000" dirty="0"/>
              <a:t>. The tool was configured to </a:t>
            </a:r>
            <a:r>
              <a:rPr lang="en-US" altLang="zh-TW" sz="2000" dirty="0">
                <a:solidFill>
                  <a:srgbClr val="FF0000"/>
                </a:solidFill>
              </a:rPr>
              <a:t>try 10 requests per second </a:t>
            </a:r>
            <a:r>
              <a:rPr lang="en-US" altLang="zh-TW" sz="2000" dirty="0"/>
              <a:t>and to perform </a:t>
            </a:r>
            <a:r>
              <a:rPr lang="en-US" altLang="zh-TW" sz="2000" dirty="0">
                <a:solidFill>
                  <a:srgbClr val="FF0000"/>
                </a:solidFill>
              </a:rPr>
              <a:t>a total of 100 requests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92" y="3030477"/>
            <a:ext cx="7563415" cy="37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EXPERIMENTS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/>
              <a:t>The last experiment measures </a:t>
            </a:r>
            <a:r>
              <a:rPr lang="en-US" altLang="zh-TW" sz="2400" dirty="0" err="1"/>
              <a:t>FlowFence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response time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/>
              <a:t>Response </a:t>
            </a:r>
            <a:r>
              <a:rPr lang="en-US" altLang="zh-TW" sz="2400" dirty="0"/>
              <a:t>time is relevant because if a defense takes too long to detect and mitigate a lack of network resources, many </a:t>
            </a:r>
            <a:r>
              <a:rPr lang="en-US" altLang="zh-TW" sz="2400" dirty="0">
                <a:solidFill>
                  <a:srgbClr val="FF0000"/>
                </a:solidFill>
              </a:rPr>
              <a:t>legitimate transactions may fail</a:t>
            </a:r>
            <a:r>
              <a:rPr lang="en-US" altLang="zh-TW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This experiment deploys a scenario in which </a:t>
            </a:r>
            <a:r>
              <a:rPr lang="en-US" altLang="zh-TW" sz="2400" dirty="0">
                <a:solidFill>
                  <a:srgbClr val="FF0000"/>
                </a:solidFill>
              </a:rPr>
              <a:t>9 attackers</a:t>
            </a:r>
            <a:r>
              <a:rPr lang="en-US" altLang="zh-TW" sz="2400" dirty="0"/>
              <a:t>, generating a </a:t>
            </a:r>
            <a:r>
              <a:rPr lang="en-US" altLang="zh-TW" sz="2400" dirty="0">
                <a:solidFill>
                  <a:srgbClr val="FF0000"/>
                </a:solidFill>
              </a:rPr>
              <a:t>450Mb/s </a:t>
            </a:r>
            <a:r>
              <a:rPr lang="en-US" altLang="zh-TW" sz="2400" dirty="0" smtClean="0">
                <a:solidFill>
                  <a:srgbClr val="FF0000"/>
                </a:solidFill>
              </a:rPr>
              <a:t>load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753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EXPERIMENTS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/>
              <a:t>In </a:t>
            </a:r>
            <a:r>
              <a:rPr lang="en-US" altLang="zh-TW" sz="2400" dirty="0" err="1"/>
              <a:t>FlowFence</a:t>
            </a:r>
            <a:r>
              <a:rPr lang="en-US" altLang="zh-TW" sz="2400" dirty="0"/>
              <a:t>, a Denial of Service condition is detected if the </a:t>
            </a:r>
            <a:r>
              <a:rPr lang="en-US" altLang="zh-TW" sz="2400" dirty="0">
                <a:solidFill>
                  <a:srgbClr val="FF0000"/>
                </a:solidFill>
              </a:rPr>
              <a:t>interface average-usage rate</a:t>
            </a:r>
            <a:r>
              <a:rPr lang="en-US" altLang="zh-TW" sz="2400" dirty="0"/>
              <a:t> is higher than </a:t>
            </a:r>
            <a:r>
              <a:rPr lang="en-US" altLang="zh-TW" sz="2400" dirty="0">
                <a:solidFill>
                  <a:srgbClr val="FF0000"/>
                </a:solidFill>
              </a:rPr>
              <a:t>80%</a:t>
            </a:r>
            <a:r>
              <a:rPr lang="en-US" altLang="zh-TW" sz="2400" dirty="0"/>
              <a:t> [13]. 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/>
              <a:t>To </a:t>
            </a:r>
            <a:r>
              <a:rPr lang="en-US" altLang="zh-TW" sz="2400" dirty="0"/>
              <a:t>estimate the current interface usage, routers </a:t>
            </a:r>
            <a:r>
              <a:rPr lang="en-US" altLang="zh-TW" sz="2400" dirty="0">
                <a:solidFill>
                  <a:srgbClr val="FF0000"/>
                </a:solidFill>
              </a:rPr>
              <a:t>periodically capture samples of transmitted bytes per second </a:t>
            </a:r>
            <a:r>
              <a:rPr lang="en-US" altLang="zh-TW" sz="2400" dirty="0"/>
              <a:t>and apply a </a:t>
            </a:r>
            <a:r>
              <a:rPr lang="en-US" altLang="zh-TW" sz="2400" dirty="0">
                <a:solidFill>
                  <a:srgbClr val="FF0000"/>
                </a:solidFill>
              </a:rPr>
              <a:t>sliding exponential window to estimate the interface average occupation</a:t>
            </a:r>
            <a:r>
              <a:rPr lang="en-US" altLang="zh-TW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/>
              <a:t>The </a:t>
            </a:r>
            <a:r>
              <a:rPr lang="en-US" altLang="zh-TW" sz="2400" dirty="0"/>
              <a:t>use of an exponential sliding window avoids false-positive alarms.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3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EXPERIMENTS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412" y="2204864"/>
            <a:ext cx="900458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err="1" smtClean="0"/>
              <a:t>FlowFence</a:t>
            </a:r>
            <a:r>
              <a:rPr lang="en-US" altLang="zh-TW" sz="2000" dirty="0" smtClean="0"/>
              <a:t> </a:t>
            </a: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000" dirty="0" smtClean="0"/>
              <a:t>It does </a:t>
            </a:r>
            <a:r>
              <a:rPr lang="en-US" altLang="zh-TW" sz="2000" dirty="0"/>
              <a:t>not focus on identifying who is the </a:t>
            </a:r>
            <a:r>
              <a:rPr lang="en-US" altLang="zh-TW" sz="2000" dirty="0" err="1"/>
              <a:t>DoS</a:t>
            </a:r>
            <a:r>
              <a:rPr lang="en-US" altLang="zh-TW" sz="2000" dirty="0"/>
              <a:t> attacker </a:t>
            </a:r>
            <a:r>
              <a:rPr lang="en-US" altLang="zh-TW" sz="2000" dirty="0" smtClean="0"/>
              <a:t>and </a:t>
            </a:r>
            <a:r>
              <a:rPr lang="en-US" altLang="zh-TW" sz="2000" dirty="0"/>
              <a:t>not mark packets.    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Compare to </a:t>
            </a:r>
            <a:r>
              <a:rPr lang="en-US" altLang="zh-TW" sz="2000" dirty="0" smtClean="0"/>
              <a:t>Source-based </a:t>
            </a:r>
            <a:r>
              <a:rPr lang="en-US" altLang="zh-TW" sz="2000" dirty="0" err="1"/>
              <a:t>DoS</a:t>
            </a:r>
            <a:r>
              <a:rPr lang="en-US" altLang="zh-TW" sz="2000" dirty="0"/>
              <a:t> defense</a:t>
            </a:r>
            <a:r>
              <a:rPr lang="en-US" altLang="zh-TW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78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err="1" smtClean="0"/>
              <a:t>FlowFence</a:t>
            </a:r>
            <a:r>
              <a:rPr lang="en-US" altLang="zh-TW" sz="2000" dirty="0" smtClean="0"/>
              <a:t> </a:t>
            </a: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000" dirty="0" smtClean="0"/>
              <a:t>It does </a:t>
            </a:r>
            <a:r>
              <a:rPr lang="en-US" altLang="zh-TW" sz="2000" dirty="0"/>
              <a:t>not focus on identifying who is the </a:t>
            </a:r>
            <a:r>
              <a:rPr lang="en-US" altLang="zh-TW" sz="2000" dirty="0" err="1"/>
              <a:t>DoS</a:t>
            </a:r>
            <a:r>
              <a:rPr lang="en-US" altLang="zh-TW" sz="2000" dirty="0"/>
              <a:t> attacker </a:t>
            </a:r>
            <a:r>
              <a:rPr lang="en-US" altLang="zh-TW" sz="2000" dirty="0" smtClean="0"/>
              <a:t>and </a:t>
            </a:r>
            <a:r>
              <a:rPr lang="en-US" altLang="zh-TW" sz="2000" dirty="0"/>
              <a:t>not mark packets</a:t>
            </a:r>
            <a:r>
              <a:rPr lang="en-US" altLang="zh-TW" sz="2000" dirty="0" smtClean="0"/>
              <a:t>.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   (Compare to Source-based </a:t>
            </a:r>
            <a:r>
              <a:rPr lang="en-US" altLang="zh-TW" sz="2000" dirty="0" err="1"/>
              <a:t>DoS</a:t>
            </a:r>
            <a:r>
              <a:rPr lang="en-US" altLang="zh-TW" sz="2000" dirty="0"/>
              <a:t> defense</a:t>
            </a:r>
            <a:r>
              <a:rPr lang="en-US" altLang="zh-TW" sz="2000" dirty="0" smtClean="0"/>
              <a:t>)</a:t>
            </a:r>
          </a:p>
          <a:p>
            <a:endParaRPr lang="en-US" altLang="zh-TW" sz="2000" dirty="0"/>
          </a:p>
          <a:p>
            <a:r>
              <a:rPr lang="en-US" altLang="zh-TW" sz="2000" dirty="0" smtClean="0"/>
              <a:t>It does not force the routers to perform processing operations on each incoming packet to avoids processing overhead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Compare to </a:t>
            </a:r>
            <a:r>
              <a:rPr lang="en-US" altLang="zh-TW" sz="2000" dirty="0" smtClean="0"/>
              <a:t>Hybrid </a:t>
            </a:r>
            <a:r>
              <a:rPr lang="en-US" altLang="zh-TW" sz="2000" dirty="0" err="1"/>
              <a:t>DoS</a:t>
            </a:r>
            <a:r>
              <a:rPr lang="en-US" altLang="zh-TW" sz="2000" dirty="0"/>
              <a:t> defense</a:t>
            </a:r>
            <a:r>
              <a:rPr lang="en-US" altLang="zh-TW" sz="2000" dirty="0" smtClean="0"/>
              <a:t>,  </a:t>
            </a:r>
            <a:r>
              <a:rPr lang="en-US" altLang="zh-TW" sz="2000" dirty="0"/>
              <a:t>ex: TRACK mechanism)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914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err="1" smtClean="0"/>
              <a:t>FlowFence</a:t>
            </a:r>
            <a:r>
              <a:rPr lang="en-US" altLang="zh-TW" sz="2000" dirty="0" smtClean="0"/>
              <a:t> </a:t>
            </a: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000" dirty="0"/>
              <a:t>It does not focus on identifying who is the </a:t>
            </a:r>
            <a:r>
              <a:rPr lang="en-US" altLang="zh-TW" sz="2000" dirty="0" err="1"/>
              <a:t>DoS</a:t>
            </a:r>
            <a:r>
              <a:rPr lang="en-US" altLang="zh-TW" sz="2000" dirty="0"/>
              <a:t> attacker and not mark packets.    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Compare to </a:t>
            </a:r>
            <a:r>
              <a:rPr lang="en-US" altLang="zh-TW" sz="2000" dirty="0" smtClean="0"/>
              <a:t>Source-based </a:t>
            </a:r>
            <a:r>
              <a:rPr lang="en-US" altLang="zh-TW" sz="2000" dirty="0" err="1"/>
              <a:t>DoS</a:t>
            </a:r>
            <a:r>
              <a:rPr lang="en-US" altLang="zh-TW" sz="2000" dirty="0"/>
              <a:t> defense</a:t>
            </a:r>
            <a:r>
              <a:rPr lang="en-US" altLang="zh-TW" sz="2000" dirty="0" smtClean="0"/>
              <a:t>)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en-US" altLang="zh-TW" sz="2000" dirty="0"/>
              <a:t>It does not force the routers to perform processing operations on each incoming packet to avoids processing overhead. 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Compare to </a:t>
            </a:r>
            <a:r>
              <a:rPr lang="en-US" altLang="zh-TW" sz="2000" dirty="0" smtClean="0"/>
              <a:t>Hybrid </a:t>
            </a:r>
            <a:r>
              <a:rPr lang="en-US" altLang="zh-TW" sz="2000" dirty="0" err="1"/>
              <a:t>DoS</a:t>
            </a:r>
            <a:r>
              <a:rPr lang="en-US" altLang="zh-TW" sz="2000" dirty="0"/>
              <a:t> defense</a:t>
            </a:r>
            <a:r>
              <a:rPr lang="en-US" altLang="zh-TW" sz="2000" dirty="0" smtClean="0"/>
              <a:t>,  </a:t>
            </a:r>
            <a:r>
              <a:rPr lang="en-US" altLang="zh-TW" sz="2000" dirty="0"/>
              <a:t>ex: TRACK mechanism</a:t>
            </a:r>
            <a:r>
              <a:rPr lang="en-US" altLang="zh-TW" sz="2000" dirty="0" smtClean="0"/>
              <a:t>)</a:t>
            </a:r>
          </a:p>
          <a:p>
            <a:endParaRPr lang="en-US" altLang="zh-TW" sz="2000" dirty="0"/>
          </a:p>
          <a:p>
            <a:r>
              <a:rPr lang="en-US" altLang="zh-TW" sz="2000" dirty="0" err="1"/>
              <a:t>FlowFence</a:t>
            </a:r>
            <a:r>
              <a:rPr lang="en-US" altLang="zh-TW" sz="2000" dirty="0"/>
              <a:t> applies a progressively stronger bandwidth control over the </a:t>
            </a:r>
            <a:r>
              <a:rPr lang="en-US" altLang="zh-TW" sz="2000" dirty="0" smtClean="0"/>
              <a:t>flows.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41154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err="1" smtClean="0"/>
              <a:t>FlowFence</a:t>
            </a:r>
            <a:r>
              <a:rPr lang="en-US" altLang="zh-TW" sz="2000" dirty="0" smtClean="0"/>
              <a:t> </a:t>
            </a:r>
          </a:p>
          <a:p>
            <a:pPr marL="0" indent="0">
              <a:buNone/>
            </a:pPr>
            <a:endParaRPr lang="en-US" altLang="zh-TW" sz="2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5" y="1913617"/>
            <a:ext cx="8063883" cy="49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ARCHITECTURE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5" y="1913617"/>
            <a:ext cx="8063883" cy="4935763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612843" y="1874589"/>
            <a:ext cx="7919325" cy="4251574"/>
          </a:xfrm>
          <a:prstGeom prst="roundRect">
            <a:avLst/>
          </a:prstGeom>
          <a:solidFill>
            <a:srgbClr val="4048E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6"/>
          <p:cNvSpPr>
            <a:spLocks noGrp="1"/>
          </p:cNvSpPr>
          <p:nvPr>
            <p:ph idx="1"/>
          </p:nvPr>
        </p:nvSpPr>
        <p:spPr>
          <a:xfrm>
            <a:off x="762000" y="2924944"/>
            <a:ext cx="5364373" cy="1836204"/>
          </a:xfr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sz="2000" dirty="0"/>
              <a:t>All the experiments were performed in the Future Internet Testbed with Security (FITS),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FITS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is a testbed based on the </a:t>
            </a:r>
            <a:r>
              <a:rPr lang="en-US" altLang="zh-TW" sz="2000" dirty="0" err="1"/>
              <a:t>Xen</a:t>
            </a:r>
            <a:r>
              <a:rPr lang="en-US" altLang="zh-TW" sz="2000" dirty="0"/>
              <a:t> hypervisor and on the </a:t>
            </a:r>
            <a:r>
              <a:rPr lang="en-US" altLang="zh-TW" sz="2000" dirty="0" err="1"/>
              <a:t>OpenFlow</a:t>
            </a:r>
            <a:r>
              <a:rPr lang="en-US" altLang="zh-TW" sz="2000" dirty="0"/>
              <a:t> switching.</a:t>
            </a:r>
          </a:p>
          <a:p>
            <a:pPr marL="0" indent="0">
              <a:buNone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2696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86227</TotalTime>
  <Words>2313</Words>
  <Application>Microsoft Office PowerPoint</Application>
  <PresentationFormat>如螢幕大小 (4:3)</PresentationFormat>
  <Paragraphs>466</Paragraphs>
  <Slides>45</Slides>
  <Notes>45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3" baseType="lpstr"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Studio</vt:lpstr>
      <vt:lpstr>FlowFence: A Denial of Service Defense System for Software Defined Networking</vt:lpstr>
      <vt:lpstr>Introduction</vt:lpstr>
      <vt:lpstr>Introduction</vt:lpstr>
      <vt:lpstr>Introduction</vt:lpstr>
      <vt:lpstr>Introduction</vt:lpstr>
      <vt:lpstr>Introduction</vt:lpstr>
      <vt:lpstr>Introduction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SDN application algorithm</vt:lpstr>
      <vt:lpstr>SDN application algorithm</vt:lpstr>
      <vt:lpstr>SDN application algorithm</vt:lpstr>
      <vt:lpstr>SDN application algorithm</vt:lpstr>
      <vt:lpstr>SDN application algorithm</vt:lpstr>
      <vt:lpstr>SDN application algorithm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</vt:vector>
  </TitlesOfParts>
  <Company>mediahome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chriske</cp:lastModifiedBy>
  <cp:revision>3655</cp:revision>
  <cp:lastPrinted>2013-07-22T14:09:02Z</cp:lastPrinted>
  <dcterms:created xsi:type="dcterms:W3CDTF">2004-07-16T19:12:18Z</dcterms:created>
  <dcterms:modified xsi:type="dcterms:W3CDTF">2017-05-24T00:37:08Z</dcterms:modified>
</cp:coreProperties>
</file>